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6858000" cy="9144000"/>
  <p:embeddedFontLst>
    <p:embeddedFont>
      <p:font typeface="Roboto" panose="02000000000000000000" pitchFamily="2" charset="0"/>
      <p:regular r:id="rId24"/>
    </p:embeddedFont>
    <p:embeddedFont>
      <p:font typeface="Roboto Bold" panose="020B0604020202020204" charset="0"/>
      <p:regular r:id="rId25"/>
    </p:embeddedFont>
    <p:embeddedFont>
      <p:font typeface="Telegraf Bold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6" d="100"/>
          <a:sy n="66" d="100"/>
        </p:scale>
        <p:origin x="1014" y="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6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2.sv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3.png"/><Relationship Id="rId9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 flipV="1">
            <a:off x="1572776" y="-688229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AutoShape 5"/>
          <p:cNvSpPr/>
          <p:nvPr/>
        </p:nvSpPr>
        <p:spPr>
          <a:xfrm flipV="1">
            <a:off x="3890891" y="-466688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AutoShape 6"/>
          <p:cNvSpPr/>
          <p:nvPr/>
        </p:nvSpPr>
        <p:spPr>
          <a:xfrm flipV="1">
            <a:off x="6209007" y="-688229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7" name="Group 7"/>
          <p:cNvGrpSpPr/>
          <p:nvPr/>
        </p:nvGrpSpPr>
        <p:grpSpPr>
          <a:xfrm>
            <a:off x="1028700" y="1364233"/>
            <a:ext cx="1088151" cy="108815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664931" y="5662052"/>
            <a:ext cx="1088151" cy="1088151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7272633" y="2266993"/>
            <a:ext cx="8372735" cy="1782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730"/>
              </a:lnSpc>
            </a:pPr>
            <a:r>
              <a:rPr lang="en-US" sz="9807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CHANGE-IT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297125" y="4343791"/>
            <a:ext cx="7191588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PRESENTACIÓN FINAL PORTAFOLIO DE TÍTULO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297125" y="8153456"/>
            <a:ext cx="3006797" cy="895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5"/>
              </a:lnSpc>
            </a:pPr>
            <a:r>
              <a:rPr lang="en-US" sz="3522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DISEÑA TU CAMINO.</a:t>
            </a:r>
          </a:p>
        </p:txBody>
      </p:sp>
      <p:sp>
        <p:nvSpPr>
          <p:cNvPr id="16" name="AutoShape 16"/>
          <p:cNvSpPr/>
          <p:nvPr/>
        </p:nvSpPr>
        <p:spPr>
          <a:xfrm>
            <a:off x="11763631" y="8558241"/>
            <a:ext cx="202100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17" name="TextBox 17"/>
          <p:cNvSpPr txBox="1"/>
          <p:nvPr/>
        </p:nvSpPr>
        <p:spPr>
          <a:xfrm>
            <a:off x="14241839" y="8254711"/>
            <a:ext cx="2807059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TU PRIMER PASO AL ÉXITO, REDISEÑADO.</a:t>
            </a:r>
          </a:p>
        </p:txBody>
      </p:sp>
      <p:sp>
        <p:nvSpPr>
          <p:cNvPr id="18" name="Freeform 18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>
            <a:off x="-252470" y="2539047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AutoShape 5"/>
          <p:cNvSpPr/>
          <p:nvPr/>
        </p:nvSpPr>
        <p:spPr>
          <a:xfrm>
            <a:off x="-126228" y="2184131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AutoShape 6"/>
          <p:cNvSpPr/>
          <p:nvPr/>
        </p:nvSpPr>
        <p:spPr>
          <a:xfrm>
            <a:off x="-252460" y="9842882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7" name="Freeform 7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8" name="Group 8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9" name="AutoShape 9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937933" y="4539163"/>
            <a:ext cx="16261815" cy="1016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721"/>
              </a:lnSpc>
            </a:pPr>
            <a:r>
              <a:rPr lang="en-US" sz="7354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ARQUITECTURA DEL SOFTWARE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>
            <a:off x="-126228" y="1038225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AutoShape 5"/>
          <p:cNvSpPr/>
          <p:nvPr/>
        </p:nvSpPr>
        <p:spPr>
          <a:xfrm>
            <a:off x="-252460" y="9842882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Freeform 6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7" name="Group 7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8" name="AutoShape 8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3745711" y="1540211"/>
            <a:ext cx="10765202" cy="7939690"/>
          </a:xfrm>
          <a:custGeom>
            <a:avLst/>
            <a:gdLst/>
            <a:ahLst/>
            <a:cxnLst/>
            <a:rect l="l" t="t" r="r" b="b"/>
            <a:pathLst>
              <a:path w="10765202" h="7939690">
                <a:moveTo>
                  <a:pt x="0" y="0"/>
                </a:moveTo>
                <a:lnTo>
                  <a:pt x="10765202" y="0"/>
                </a:lnTo>
                <a:lnTo>
                  <a:pt x="10765202" y="7939690"/>
                </a:lnTo>
                <a:lnTo>
                  <a:pt x="0" y="79396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>
            <a:off x="-252470" y="2539047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AutoShape 5"/>
          <p:cNvSpPr/>
          <p:nvPr/>
        </p:nvSpPr>
        <p:spPr>
          <a:xfrm>
            <a:off x="-126228" y="2184131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AutoShape 6"/>
          <p:cNvSpPr/>
          <p:nvPr/>
        </p:nvSpPr>
        <p:spPr>
          <a:xfrm>
            <a:off x="-252460" y="9842882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7" name="Freeform 7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8" name="Group 8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9" name="AutoShape 9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387435" y="4682927"/>
            <a:ext cx="16261815" cy="1016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721"/>
              </a:lnSpc>
            </a:pPr>
            <a:r>
              <a:rPr lang="en-US" sz="7354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FLUJO DEL SOFTWARE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>
            <a:off x="-126228" y="1038225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AutoShape 5"/>
          <p:cNvSpPr/>
          <p:nvPr/>
        </p:nvSpPr>
        <p:spPr>
          <a:xfrm>
            <a:off x="-252460" y="9842882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Freeform 6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7" name="Group 7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8" name="AutoShape 8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762235" y="1219200"/>
            <a:ext cx="16763530" cy="8301654"/>
          </a:xfrm>
          <a:custGeom>
            <a:avLst/>
            <a:gdLst/>
            <a:ahLst/>
            <a:cxnLst/>
            <a:rect l="l" t="t" r="r" b="b"/>
            <a:pathLst>
              <a:path w="16763530" h="8301654">
                <a:moveTo>
                  <a:pt x="0" y="0"/>
                </a:moveTo>
                <a:lnTo>
                  <a:pt x="16763530" y="0"/>
                </a:lnTo>
                <a:lnTo>
                  <a:pt x="16763530" y="8301654"/>
                </a:lnTo>
                <a:lnTo>
                  <a:pt x="0" y="83016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18" r="-1318"/>
            </a:stretch>
          </a:blipFill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>
            <a:off x="-126228" y="1038225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AutoShape 5"/>
          <p:cNvSpPr/>
          <p:nvPr/>
        </p:nvSpPr>
        <p:spPr>
          <a:xfrm>
            <a:off x="-252460" y="9842882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Freeform 6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7" name="Group 7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8" name="AutoShape 8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292223" y="1424938"/>
            <a:ext cx="15365440" cy="7833362"/>
          </a:xfrm>
          <a:custGeom>
            <a:avLst/>
            <a:gdLst/>
            <a:ahLst/>
            <a:cxnLst/>
            <a:rect l="l" t="t" r="r" b="b"/>
            <a:pathLst>
              <a:path w="15365440" h="7833362">
                <a:moveTo>
                  <a:pt x="0" y="0"/>
                </a:moveTo>
                <a:lnTo>
                  <a:pt x="15365440" y="0"/>
                </a:lnTo>
                <a:lnTo>
                  <a:pt x="15365440" y="7833362"/>
                </a:lnTo>
                <a:lnTo>
                  <a:pt x="0" y="78333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>
            <a:off x="-126228" y="1038225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AutoShape 5"/>
          <p:cNvSpPr/>
          <p:nvPr/>
        </p:nvSpPr>
        <p:spPr>
          <a:xfrm>
            <a:off x="-252460" y="9842882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Freeform 6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7" name="Group 7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8" name="AutoShape 8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600655" y="2153329"/>
            <a:ext cx="17086690" cy="5980342"/>
          </a:xfrm>
          <a:custGeom>
            <a:avLst/>
            <a:gdLst/>
            <a:ahLst/>
            <a:cxnLst/>
            <a:rect l="l" t="t" r="r" b="b"/>
            <a:pathLst>
              <a:path w="17086690" h="5980342">
                <a:moveTo>
                  <a:pt x="0" y="0"/>
                </a:moveTo>
                <a:lnTo>
                  <a:pt x="17086690" y="0"/>
                </a:lnTo>
                <a:lnTo>
                  <a:pt x="17086690" y="5980342"/>
                </a:lnTo>
                <a:lnTo>
                  <a:pt x="0" y="59803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0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5"/>
                </a:lnTo>
                <a:lnTo>
                  <a:pt x="0" y="10494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>
            <a:off x="-126228" y="1038225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AutoShape 5"/>
          <p:cNvSpPr/>
          <p:nvPr/>
        </p:nvSpPr>
        <p:spPr>
          <a:xfrm>
            <a:off x="-252460" y="9842882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Freeform 6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7" name="Group 7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8" name="AutoShape 8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971565" y="1228725"/>
            <a:ext cx="16287735" cy="8204946"/>
          </a:xfrm>
          <a:custGeom>
            <a:avLst/>
            <a:gdLst/>
            <a:ahLst/>
            <a:cxnLst/>
            <a:rect l="l" t="t" r="r" b="b"/>
            <a:pathLst>
              <a:path w="16287735" h="8204946">
                <a:moveTo>
                  <a:pt x="0" y="0"/>
                </a:moveTo>
                <a:lnTo>
                  <a:pt x="16287735" y="0"/>
                </a:lnTo>
                <a:lnTo>
                  <a:pt x="16287735" y="8204946"/>
                </a:lnTo>
                <a:lnTo>
                  <a:pt x="0" y="82049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46479" y="0"/>
            <a:ext cx="10641521" cy="10287000"/>
            <a:chOff x="0" y="0"/>
            <a:chExt cx="2802705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02705" cy="2709333"/>
            </a:xfrm>
            <a:custGeom>
              <a:avLst/>
              <a:gdLst/>
              <a:ahLst/>
              <a:cxnLst/>
              <a:rect l="l" t="t" r="r" b="b"/>
              <a:pathLst>
                <a:path w="2802705" h="2709333">
                  <a:moveTo>
                    <a:pt x="0" y="0"/>
                  </a:moveTo>
                  <a:lnTo>
                    <a:pt x="2802705" y="0"/>
                  </a:lnTo>
                  <a:lnTo>
                    <a:pt x="280270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0270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135001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6" name="Freeform 6"/>
          <p:cNvSpPr/>
          <p:nvPr/>
        </p:nvSpPr>
        <p:spPr>
          <a:xfrm>
            <a:off x="8752513" y="-207015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5"/>
                </a:lnTo>
                <a:lnTo>
                  <a:pt x="0" y="10494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7" name="Freeform 7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8" name="Group 8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9" name="AutoShape 9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1" name="AutoShape 11"/>
          <p:cNvSpPr/>
          <p:nvPr/>
        </p:nvSpPr>
        <p:spPr>
          <a:xfrm>
            <a:off x="54743" y="5590905"/>
            <a:ext cx="769517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12" name="AutoShape 12"/>
          <p:cNvSpPr/>
          <p:nvPr/>
        </p:nvSpPr>
        <p:spPr>
          <a:xfrm flipV="1">
            <a:off x="6913230" y="-656282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13" name="Group 13"/>
          <p:cNvGrpSpPr/>
          <p:nvPr/>
        </p:nvGrpSpPr>
        <p:grpSpPr>
          <a:xfrm>
            <a:off x="6369154" y="5693999"/>
            <a:ext cx="1088151" cy="108815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AutoShape 16"/>
          <p:cNvSpPr/>
          <p:nvPr/>
        </p:nvSpPr>
        <p:spPr>
          <a:xfrm flipV="1">
            <a:off x="850447" y="-466688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17" name="Group 17"/>
          <p:cNvGrpSpPr/>
          <p:nvPr/>
        </p:nvGrpSpPr>
        <p:grpSpPr>
          <a:xfrm>
            <a:off x="306371" y="2053931"/>
            <a:ext cx="1088151" cy="1088151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8111854" y="3142083"/>
            <a:ext cx="1604167" cy="1771559"/>
          </a:xfrm>
          <a:custGeom>
            <a:avLst/>
            <a:gdLst/>
            <a:ahLst/>
            <a:cxnLst/>
            <a:rect l="l" t="t" r="r" b="b"/>
            <a:pathLst>
              <a:path w="1604167" h="1771559">
                <a:moveTo>
                  <a:pt x="0" y="0"/>
                </a:moveTo>
                <a:lnTo>
                  <a:pt x="1604167" y="0"/>
                </a:lnTo>
                <a:lnTo>
                  <a:pt x="1604167" y="1771558"/>
                </a:lnTo>
                <a:lnTo>
                  <a:pt x="0" y="17715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21" name="Freeform 21"/>
          <p:cNvSpPr/>
          <p:nvPr/>
        </p:nvSpPr>
        <p:spPr>
          <a:xfrm>
            <a:off x="11373242" y="1272692"/>
            <a:ext cx="1976299" cy="1976299"/>
          </a:xfrm>
          <a:custGeom>
            <a:avLst/>
            <a:gdLst/>
            <a:ahLst/>
            <a:cxnLst/>
            <a:rect l="l" t="t" r="r" b="b"/>
            <a:pathLst>
              <a:path w="1976299" h="1976299">
                <a:moveTo>
                  <a:pt x="0" y="0"/>
                </a:moveTo>
                <a:lnTo>
                  <a:pt x="1976299" y="0"/>
                </a:lnTo>
                <a:lnTo>
                  <a:pt x="1976299" y="1976299"/>
                </a:lnTo>
                <a:lnTo>
                  <a:pt x="0" y="197629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22" name="Freeform 22"/>
          <p:cNvSpPr/>
          <p:nvPr/>
        </p:nvSpPr>
        <p:spPr>
          <a:xfrm>
            <a:off x="8111854" y="8797334"/>
            <a:ext cx="5558711" cy="921933"/>
          </a:xfrm>
          <a:custGeom>
            <a:avLst/>
            <a:gdLst/>
            <a:ahLst/>
            <a:cxnLst/>
            <a:rect l="l" t="t" r="r" b="b"/>
            <a:pathLst>
              <a:path w="5558711" h="921933">
                <a:moveTo>
                  <a:pt x="0" y="0"/>
                </a:moveTo>
                <a:lnTo>
                  <a:pt x="5558711" y="0"/>
                </a:lnTo>
                <a:lnTo>
                  <a:pt x="5558711" y="921932"/>
                </a:lnTo>
                <a:lnTo>
                  <a:pt x="0" y="92193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23" name="Freeform 23"/>
          <p:cNvSpPr/>
          <p:nvPr/>
        </p:nvSpPr>
        <p:spPr>
          <a:xfrm>
            <a:off x="14371506" y="8543947"/>
            <a:ext cx="3571766" cy="1428706"/>
          </a:xfrm>
          <a:custGeom>
            <a:avLst/>
            <a:gdLst/>
            <a:ahLst/>
            <a:cxnLst/>
            <a:rect l="l" t="t" r="r" b="b"/>
            <a:pathLst>
              <a:path w="3571766" h="1428706">
                <a:moveTo>
                  <a:pt x="0" y="0"/>
                </a:moveTo>
                <a:lnTo>
                  <a:pt x="3571766" y="0"/>
                </a:lnTo>
                <a:lnTo>
                  <a:pt x="3571766" y="1428706"/>
                </a:lnTo>
                <a:lnTo>
                  <a:pt x="0" y="142870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24" name="Freeform 24"/>
          <p:cNvSpPr/>
          <p:nvPr/>
        </p:nvSpPr>
        <p:spPr>
          <a:xfrm>
            <a:off x="10373246" y="4584084"/>
            <a:ext cx="4020228" cy="1484212"/>
          </a:xfrm>
          <a:custGeom>
            <a:avLst/>
            <a:gdLst/>
            <a:ahLst/>
            <a:cxnLst/>
            <a:rect l="l" t="t" r="r" b="b"/>
            <a:pathLst>
              <a:path w="4020228" h="1484212">
                <a:moveTo>
                  <a:pt x="0" y="0"/>
                </a:moveTo>
                <a:lnTo>
                  <a:pt x="4020228" y="0"/>
                </a:lnTo>
                <a:lnTo>
                  <a:pt x="4020228" y="1484212"/>
                </a:lnTo>
                <a:lnTo>
                  <a:pt x="0" y="148421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25" name="Freeform 25"/>
          <p:cNvSpPr/>
          <p:nvPr/>
        </p:nvSpPr>
        <p:spPr>
          <a:xfrm>
            <a:off x="15730753" y="3248991"/>
            <a:ext cx="1528547" cy="1664651"/>
          </a:xfrm>
          <a:custGeom>
            <a:avLst/>
            <a:gdLst/>
            <a:ahLst/>
            <a:cxnLst/>
            <a:rect l="l" t="t" r="r" b="b"/>
            <a:pathLst>
              <a:path w="1528547" h="1664651">
                <a:moveTo>
                  <a:pt x="0" y="0"/>
                </a:moveTo>
                <a:lnTo>
                  <a:pt x="1528547" y="0"/>
                </a:lnTo>
                <a:lnTo>
                  <a:pt x="1528547" y="1664650"/>
                </a:lnTo>
                <a:lnTo>
                  <a:pt x="0" y="166465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26" name="TextBox 26"/>
          <p:cNvSpPr txBox="1"/>
          <p:nvPr/>
        </p:nvSpPr>
        <p:spPr>
          <a:xfrm>
            <a:off x="1028700" y="3868801"/>
            <a:ext cx="7083154" cy="1793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5"/>
              </a:lnSpc>
            </a:pPr>
            <a:r>
              <a:rPr lang="en-US" sz="6633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TECNOLOGÍAS UTILIZADAS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>
            <a:off x="-252470" y="2539047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AutoShape 5"/>
          <p:cNvSpPr/>
          <p:nvPr/>
        </p:nvSpPr>
        <p:spPr>
          <a:xfrm>
            <a:off x="-126228" y="2184131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AutoShape 6"/>
          <p:cNvSpPr/>
          <p:nvPr/>
        </p:nvSpPr>
        <p:spPr>
          <a:xfrm>
            <a:off x="-252460" y="9842882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7" name="Freeform 7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8" name="Group 8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9" name="AutoShape 9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649935" y="5100844"/>
            <a:ext cx="8722183" cy="1016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721"/>
              </a:lnSpc>
            </a:pPr>
            <a:r>
              <a:rPr lang="en-US" sz="7354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DEMOSTRACIÓN</a:t>
            </a:r>
          </a:p>
        </p:txBody>
      </p:sp>
      <p:sp>
        <p:nvSpPr>
          <p:cNvPr id="12" name="AutoShape 12"/>
          <p:cNvSpPr/>
          <p:nvPr/>
        </p:nvSpPr>
        <p:spPr>
          <a:xfrm>
            <a:off x="-259201" y="9239250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>
            <a:off x="-252460" y="9842882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Freeform 5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6" name="Group 6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7" name="AutoShape 7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pic>
        <p:nvPicPr>
          <p:cNvPr id="9" name="Picture 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/>
          <a:stretch>
            <a:fillRect/>
          </a:stretch>
        </p:blipFill>
        <p:spPr>
          <a:xfrm>
            <a:off x="1180670" y="1028700"/>
            <a:ext cx="14926509" cy="83961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18971" y="-858007"/>
            <a:ext cx="11439505" cy="11591629"/>
          </a:xfrm>
          <a:custGeom>
            <a:avLst/>
            <a:gdLst/>
            <a:ahLst/>
            <a:cxnLst/>
            <a:rect l="l" t="t" r="r" b="b"/>
            <a:pathLst>
              <a:path w="11439505" h="11591629">
                <a:moveTo>
                  <a:pt x="0" y="0"/>
                </a:moveTo>
                <a:lnTo>
                  <a:pt x="11439505" y="0"/>
                </a:lnTo>
                <a:lnTo>
                  <a:pt x="11439505" y="11591629"/>
                </a:lnTo>
                <a:lnTo>
                  <a:pt x="0" y="115916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7318971" cy="10287000"/>
            <a:chOff x="0" y="0"/>
            <a:chExt cx="1927630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27630" cy="2709333"/>
            </a:xfrm>
            <a:custGeom>
              <a:avLst/>
              <a:gdLst/>
              <a:ahLst/>
              <a:cxnLst/>
              <a:rect l="l" t="t" r="r" b="b"/>
              <a:pathLst>
                <a:path w="1927630" h="2709333">
                  <a:moveTo>
                    <a:pt x="0" y="0"/>
                  </a:moveTo>
                  <a:lnTo>
                    <a:pt x="1927630" y="0"/>
                  </a:lnTo>
                  <a:lnTo>
                    <a:pt x="192763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927630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7864578" y="1348176"/>
            <a:ext cx="2558844" cy="2558844"/>
            <a:chOff x="0" y="0"/>
            <a:chExt cx="8909050" cy="8909050"/>
          </a:xfrm>
        </p:grpSpPr>
        <p:sp>
          <p:nvSpPr>
            <p:cNvPr id="7" name="Freeform 7"/>
            <p:cNvSpPr/>
            <p:nvPr/>
          </p:nvSpPr>
          <p:spPr>
            <a:xfrm>
              <a:off x="-210012" y="2402"/>
              <a:ext cx="9329074" cy="8904246"/>
            </a:xfrm>
            <a:custGeom>
              <a:avLst/>
              <a:gdLst/>
              <a:ahLst/>
              <a:cxnLst/>
              <a:rect l="l" t="t" r="r" b="b"/>
              <a:pathLst>
                <a:path w="9329074" h="8904246">
                  <a:moveTo>
                    <a:pt x="4664537" y="7123"/>
                  </a:moveTo>
                  <a:cubicBezTo>
                    <a:pt x="3071756" y="0"/>
                    <a:pt x="1596908" y="845651"/>
                    <a:pt x="798454" y="2223865"/>
                  </a:cubicBezTo>
                  <a:cubicBezTo>
                    <a:pt x="0" y="3602079"/>
                    <a:pt x="0" y="5302167"/>
                    <a:pt x="798454" y="6680382"/>
                  </a:cubicBezTo>
                  <a:cubicBezTo>
                    <a:pt x="1596908" y="8058595"/>
                    <a:pt x="3071756" y="8904246"/>
                    <a:pt x="4664537" y="8897123"/>
                  </a:cubicBezTo>
                  <a:cubicBezTo>
                    <a:pt x="6257318" y="8904246"/>
                    <a:pt x="7732166" y="8058595"/>
                    <a:pt x="8530620" y="6680382"/>
                  </a:cubicBezTo>
                  <a:cubicBezTo>
                    <a:pt x="9329074" y="5302167"/>
                    <a:pt x="9329074" y="3602079"/>
                    <a:pt x="8530620" y="2223865"/>
                  </a:cubicBezTo>
                  <a:cubicBezTo>
                    <a:pt x="7732166" y="845651"/>
                    <a:pt x="6257318" y="0"/>
                    <a:pt x="4664537" y="7123"/>
                  </a:cubicBezTo>
                  <a:close/>
                </a:path>
              </a:pathLst>
            </a:custGeom>
            <a:solidFill>
              <a:srgbClr val="DAD6BE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8" name="Freeform 8"/>
            <p:cNvSpPr/>
            <p:nvPr/>
          </p:nvSpPr>
          <p:spPr>
            <a:xfrm>
              <a:off x="63863" y="263805"/>
              <a:ext cx="8781323" cy="8381440"/>
            </a:xfrm>
            <a:custGeom>
              <a:avLst/>
              <a:gdLst/>
              <a:ahLst/>
              <a:cxnLst/>
              <a:rect l="l" t="t" r="r" b="b"/>
              <a:pathLst>
                <a:path w="8781323" h="8381440">
                  <a:moveTo>
                    <a:pt x="4390662" y="6705"/>
                  </a:moveTo>
                  <a:cubicBezTo>
                    <a:pt x="2891400" y="0"/>
                    <a:pt x="1503147" y="795999"/>
                    <a:pt x="751573" y="2093292"/>
                  </a:cubicBezTo>
                  <a:cubicBezTo>
                    <a:pt x="0" y="3390586"/>
                    <a:pt x="0" y="4990854"/>
                    <a:pt x="751573" y="6288148"/>
                  </a:cubicBezTo>
                  <a:cubicBezTo>
                    <a:pt x="1503147" y="7585441"/>
                    <a:pt x="2891400" y="8381440"/>
                    <a:pt x="4390662" y="8374735"/>
                  </a:cubicBezTo>
                  <a:cubicBezTo>
                    <a:pt x="5889924" y="8381440"/>
                    <a:pt x="7278177" y="7585441"/>
                    <a:pt x="8029751" y="6288148"/>
                  </a:cubicBezTo>
                  <a:cubicBezTo>
                    <a:pt x="8781323" y="4990854"/>
                    <a:pt x="8781323" y="3390586"/>
                    <a:pt x="8029751" y="2093292"/>
                  </a:cubicBezTo>
                  <a:cubicBezTo>
                    <a:pt x="7278177" y="795999"/>
                    <a:pt x="5889924" y="0"/>
                    <a:pt x="4390662" y="670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9" name="Freeform 9"/>
            <p:cNvSpPr/>
            <p:nvPr/>
          </p:nvSpPr>
          <p:spPr>
            <a:xfrm>
              <a:off x="0" y="0"/>
              <a:ext cx="8909050" cy="8909050"/>
            </a:xfrm>
            <a:custGeom>
              <a:avLst/>
              <a:gdLst/>
              <a:ahLst/>
              <a:cxnLst/>
              <a:rect l="l" t="t" r="r" b="b"/>
              <a:pathLst>
                <a:path w="8909050" h="8909050">
                  <a:moveTo>
                    <a:pt x="4454525" y="8909050"/>
                  </a:moveTo>
                  <a:cubicBezTo>
                    <a:pt x="3264662" y="8909050"/>
                    <a:pt x="2146046" y="8445500"/>
                    <a:pt x="1304544" y="7603744"/>
                  </a:cubicBezTo>
                  <a:cubicBezTo>
                    <a:pt x="895477" y="7194550"/>
                    <a:pt x="574294" y="6718173"/>
                    <a:pt x="350012" y="6187694"/>
                  </a:cubicBezTo>
                  <a:cubicBezTo>
                    <a:pt x="117729" y="5638673"/>
                    <a:pt x="0" y="5055489"/>
                    <a:pt x="0" y="4454525"/>
                  </a:cubicBezTo>
                  <a:cubicBezTo>
                    <a:pt x="0" y="3854704"/>
                    <a:pt x="117475" y="3272282"/>
                    <a:pt x="349377" y="2723642"/>
                  </a:cubicBezTo>
                  <a:cubicBezTo>
                    <a:pt x="573405" y="2193163"/>
                    <a:pt x="894207" y="1716786"/>
                    <a:pt x="1302766" y="1307338"/>
                  </a:cubicBezTo>
                  <a:cubicBezTo>
                    <a:pt x="2144141" y="464312"/>
                    <a:pt x="3263519" y="0"/>
                    <a:pt x="4454525" y="0"/>
                  </a:cubicBezTo>
                  <a:cubicBezTo>
                    <a:pt x="5055362" y="0"/>
                    <a:pt x="5638419" y="117729"/>
                    <a:pt x="6187440" y="350012"/>
                  </a:cubicBezTo>
                  <a:cubicBezTo>
                    <a:pt x="6717792" y="574294"/>
                    <a:pt x="7194296" y="895477"/>
                    <a:pt x="7603490" y="1304544"/>
                  </a:cubicBezTo>
                  <a:cubicBezTo>
                    <a:pt x="8445373" y="2146046"/>
                    <a:pt x="8909050" y="3264789"/>
                    <a:pt x="8909050" y="4454652"/>
                  </a:cubicBezTo>
                  <a:cubicBezTo>
                    <a:pt x="8909050" y="5644769"/>
                    <a:pt x="8445246" y="6763766"/>
                    <a:pt x="7602982" y="7605268"/>
                  </a:cubicBezTo>
                  <a:cubicBezTo>
                    <a:pt x="7193789" y="8014208"/>
                    <a:pt x="6717285" y="8335138"/>
                    <a:pt x="6186932" y="8559419"/>
                  </a:cubicBezTo>
                  <a:cubicBezTo>
                    <a:pt x="5637911" y="8791321"/>
                    <a:pt x="5055108" y="8909050"/>
                    <a:pt x="4454525" y="8909050"/>
                  </a:cubicBezTo>
                  <a:close/>
                  <a:moveTo>
                    <a:pt x="4454525" y="19050"/>
                  </a:moveTo>
                  <a:cubicBezTo>
                    <a:pt x="3268599" y="19050"/>
                    <a:pt x="2154047" y="481330"/>
                    <a:pt x="1316228" y="1320800"/>
                  </a:cubicBezTo>
                  <a:cubicBezTo>
                    <a:pt x="909447" y="1728343"/>
                    <a:pt x="590042" y="2202815"/>
                    <a:pt x="366903" y="2731008"/>
                  </a:cubicBezTo>
                  <a:cubicBezTo>
                    <a:pt x="136017" y="3277362"/>
                    <a:pt x="19050" y="3857244"/>
                    <a:pt x="19050" y="4454525"/>
                  </a:cubicBezTo>
                  <a:cubicBezTo>
                    <a:pt x="19050" y="5052949"/>
                    <a:pt x="136271" y="5633593"/>
                    <a:pt x="367538" y="6180328"/>
                  </a:cubicBezTo>
                  <a:cubicBezTo>
                    <a:pt x="590931" y="6708522"/>
                    <a:pt x="910717" y="7182866"/>
                    <a:pt x="1318006" y="7590282"/>
                  </a:cubicBezTo>
                  <a:cubicBezTo>
                    <a:pt x="2155825" y="8428355"/>
                    <a:pt x="3269742" y="8890000"/>
                    <a:pt x="4454525" y="8890000"/>
                  </a:cubicBezTo>
                  <a:cubicBezTo>
                    <a:pt x="5052568" y="8890000"/>
                    <a:pt x="5632958" y="8772779"/>
                    <a:pt x="6179439" y="8541766"/>
                  </a:cubicBezTo>
                  <a:cubicBezTo>
                    <a:pt x="6707632" y="8318500"/>
                    <a:pt x="7181977" y="7998841"/>
                    <a:pt x="7589520" y="7591679"/>
                  </a:cubicBezTo>
                  <a:cubicBezTo>
                    <a:pt x="8428101" y="6753733"/>
                    <a:pt x="8890000" y="5639562"/>
                    <a:pt x="8890000" y="4454525"/>
                  </a:cubicBezTo>
                  <a:cubicBezTo>
                    <a:pt x="8890000" y="3269742"/>
                    <a:pt x="8428355" y="2155825"/>
                    <a:pt x="7590028" y="1317879"/>
                  </a:cubicBezTo>
                  <a:cubicBezTo>
                    <a:pt x="7182612" y="910590"/>
                    <a:pt x="6708140" y="590931"/>
                    <a:pt x="6180074" y="367538"/>
                  </a:cubicBezTo>
                  <a:cubicBezTo>
                    <a:pt x="5633339" y="136271"/>
                    <a:pt x="5052822" y="19050"/>
                    <a:pt x="4454525" y="19050"/>
                  </a:cubicBezTo>
                  <a:close/>
                  <a:moveTo>
                    <a:pt x="4454525" y="8648065"/>
                  </a:moveTo>
                  <a:cubicBezTo>
                    <a:pt x="3334385" y="8648065"/>
                    <a:pt x="2281301" y="8211693"/>
                    <a:pt x="1489075" y="7419213"/>
                  </a:cubicBezTo>
                  <a:cubicBezTo>
                    <a:pt x="697103" y="6626987"/>
                    <a:pt x="260985" y="5574157"/>
                    <a:pt x="260985" y="4454525"/>
                  </a:cubicBezTo>
                  <a:cubicBezTo>
                    <a:pt x="260985" y="3889756"/>
                    <a:pt x="371602" y="3341497"/>
                    <a:pt x="589788" y="2824988"/>
                  </a:cubicBezTo>
                  <a:cubicBezTo>
                    <a:pt x="800735" y="2325624"/>
                    <a:pt x="1102741" y="1877060"/>
                    <a:pt x="1487297" y="1491742"/>
                  </a:cubicBezTo>
                  <a:cubicBezTo>
                    <a:pt x="2279396" y="698119"/>
                    <a:pt x="3333242" y="260985"/>
                    <a:pt x="4454398" y="260985"/>
                  </a:cubicBezTo>
                  <a:cubicBezTo>
                    <a:pt x="5573776" y="260985"/>
                    <a:pt x="6626606" y="697103"/>
                    <a:pt x="7418832" y="1488948"/>
                  </a:cubicBezTo>
                  <a:cubicBezTo>
                    <a:pt x="8211438" y="2281174"/>
                    <a:pt x="8647937" y="3334385"/>
                    <a:pt x="8647937" y="4454398"/>
                  </a:cubicBezTo>
                  <a:cubicBezTo>
                    <a:pt x="8647937" y="5574792"/>
                    <a:pt x="8211311" y="6628130"/>
                    <a:pt x="7418450" y="7420356"/>
                  </a:cubicBezTo>
                  <a:cubicBezTo>
                    <a:pt x="6626225" y="8212074"/>
                    <a:pt x="5573522" y="8648065"/>
                    <a:pt x="4454525" y="8648065"/>
                  </a:cubicBezTo>
                  <a:close/>
                  <a:moveTo>
                    <a:pt x="4454525" y="280035"/>
                  </a:moveTo>
                  <a:cubicBezTo>
                    <a:pt x="3338449" y="280035"/>
                    <a:pt x="2289429" y="715137"/>
                    <a:pt x="1500886" y="1505204"/>
                  </a:cubicBezTo>
                  <a:cubicBezTo>
                    <a:pt x="713613" y="2294001"/>
                    <a:pt x="280035" y="3341370"/>
                    <a:pt x="280035" y="4454525"/>
                  </a:cubicBezTo>
                  <a:cubicBezTo>
                    <a:pt x="280035" y="5569077"/>
                    <a:pt x="714248" y="6617081"/>
                    <a:pt x="1502537" y="7405751"/>
                  </a:cubicBezTo>
                  <a:cubicBezTo>
                    <a:pt x="2291080" y="8194548"/>
                    <a:pt x="3339465" y="8629015"/>
                    <a:pt x="4454525" y="8629015"/>
                  </a:cubicBezTo>
                  <a:cubicBezTo>
                    <a:pt x="5568442" y="8629015"/>
                    <a:pt x="6616319" y="8195056"/>
                    <a:pt x="7405116" y="7407021"/>
                  </a:cubicBezTo>
                  <a:cubicBezTo>
                    <a:pt x="8194422" y="6618477"/>
                    <a:pt x="8629015" y="5569839"/>
                    <a:pt x="8629015" y="4454525"/>
                  </a:cubicBezTo>
                  <a:cubicBezTo>
                    <a:pt x="8629015" y="3339465"/>
                    <a:pt x="8194548" y="2291080"/>
                    <a:pt x="7405497" y="1502537"/>
                  </a:cubicBezTo>
                  <a:cubicBezTo>
                    <a:pt x="6616827" y="714121"/>
                    <a:pt x="5568823" y="280035"/>
                    <a:pt x="4454525" y="280035"/>
                  </a:cubicBezTo>
                  <a:close/>
                </a:path>
              </a:pathLst>
            </a:custGeom>
            <a:solidFill>
              <a:srgbClr val="474747"/>
            </a:solidFill>
          </p:spPr>
          <p:txBody>
            <a:bodyPr/>
            <a:lstStyle/>
            <a:p>
              <a:endParaRPr lang="es-CL"/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7864578" y="5572125"/>
            <a:ext cx="2558844" cy="2558844"/>
            <a:chOff x="0" y="0"/>
            <a:chExt cx="8909050" cy="8909050"/>
          </a:xfrm>
        </p:grpSpPr>
        <p:sp>
          <p:nvSpPr>
            <p:cNvPr id="11" name="Freeform 11"/>
            <p:cNvSpPr/>
            <p:nvPr/>
          </p:nvSpPr>
          <p:spPr>
            <a:xfrm>
              <a:off x="-210012" y="2402"/>
              <a:ext cx="9329074" cy="8904246"/>
            </a:xfrm>
            <a:custGeom>
              <a:avLst/>
              <a:gdLst/>
              <a:ahLst/>
              <a:cxnLst/>
              <a:rect l="l" t="t" r="r" b="b"/>
              <a:pathLst>
                <a:path w="9329074" h="8904246">
                  <a:moveTo>
                    <a:pt x="4664537" y="7123"/>
                  </a:moveTo>
                  <a:cubicBezTo>
                    <a:pt x="3071756" y="0"/>
                    <a:pt x="1596908" y="845651"/>
                    <a:pt x="798454" y="2223865"/>
                  </a:cubicBezTo>
                  <a:cubicBezTo>
                    <a:pt x="0" y="3602079"/>
                    <a:pt x="0" y="5302167"/>
                    <a:pt x="798454" y="6680382"/>
                  </a:cubicBezTo>
                  <a:cubicBezTo>
                    <a:pt x="1596908" y="8058595"/>
                    <a:pt x="3071756" y="8904246"/>
                    <a:pt x="4664537" y="8897123"/>
                  </a:cubicBezTo>
                  <a:cubicBezTo>
                    <a:pt x="6257318" y="8904246"/>
                    <a:pt x="7732166" y="8058595"/>
                    <a:pt x="8530620" y="6680382"/>
                  </a:cubicBezTo>
                  <a:cubicBezTo>
                    <a:pt x="9329074" y="5302167"/>
                    <a:pt x="9329074" y="3602079"/>
                    <a:pt x="8530620" y="2223865"/>
                  </a:cubicBezTo>
                  <a:cubicBezTo>
                    <a:pt x="7732166" y="845651"/>
                    <a:pt x="6257318" y="0"/>
                    <a:pt x="4664537" y="7123"/>
                  </a:cubicBezTo>
                  <a:close/>
                </a:path>
              </a:pathLst>
            </a:custGeom>
            <a:solidFill>
              <a:srgbClr val="DAD6BE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63863" y="263805"/>
              <a:ext cx="8781323" cy="8381440"/>
            </a:xfrm>
            <a:custGeom>
              <a:avLst/>
              <a:gdLst/>
              <a:ahLst/>
              <a:cxnLst/>
              <a:rect l="l" t="t" r="r" b="b"/>
              <a:pathLst>
                <a:path w="8781323" h="8381440">
                  <a:moveTo>
                    <a:pt x="4390662" y="6705"/>
                  </a:moveTo>
                  <a:cubicBezTo>
                    <a:pt x="2891400" y="0"/>
                    <a:pt x="1503147" y="795999"/>
                    <a:pt x="751573" y="2093292"/>
                  </a:cubicBezTo>
                  <a:cubicBezTo>
                    <a:pt x="0" y="3390586"/>
                    <a:pt x="0" y="4990854"/>
                    <a:pt x="751573" y="6288148"/>
                  </a:cubicBezTo>
                  <a:cubicBezTo>
                    <a:pt x="1503147" y="7585441"/>
                    <a:pt x="2891400" y="8381440"/>
                    <a:pt x="4390662" y="8374735"/>
                  </a:cubicBezTo>
                  <a:cubicBezTo>
                    <a:pt x="5889924" y="8381440"/>
                    <a:pt x="7278177" y="7585441"/>
                    <a:pt x="8029751" y="6288148"/>
                  </a:cubicBezTo>
                  <a:cubicBezTo>
                    <a:pt x="8781323" y="4990854"/>
                    <a:pt x="8781323" y="3390586"/>
                    <a:pt x="8029751" y="2093292"/>
                  </a:cubicBezTo>
                  <a:cubicBezTo>
                    <a:pt x="7278177" y="795999"/>
                    <a:pt x="5889924" y="0"/>
                    <a:pt x="4390662" y="670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0"/>
              <a:ext cx="8909050" cy="8909050"/>
            </a:xfrm>
            <a:custGeom>
              <a:avLst/>
              <a:gdLst/>
              <a:ahLst/>
              <a:cxnLst/>
              <a:rect l="l" t="t" r="r" b="b"/>
              <a:pathLst>
                <a:path w="8909050" h="8909050">
                  <a:moveTo>
                    <a:pt x="4454525" y="8909050"/>
                  </a:moveTo>
                  <a:cubicBezTo>
                    <a:pt x="3264662" y="8909050"/>
                    <a:pt x="2146046" y="8445500"/>
                    <a:pt x="1304544" y="7603744"/>
                  </a:cubicBezTo>
                  <a:cubicBezTo>
                    <a:pt x="895477" y="7194550"/>
                    <a:pt x="574294" y="6718173"/>
                    <a:pt x="350012" y="6187694"/>
                  </a:cubicBezTo>
                  <a:cubicBezTo>
                    <a:pt x="117729" y="5638673"/>
                    <a:pt x="0" y="5055489"/>
                    <a:pt x="0" y="4454525"/>
                  </a:cubicBezTo>
                  <a:cubicBezTo>
                    <a:pt x="0" y="3854704"/>
                    <a:pt x="117475" y="3272282"/>
                    <a:pt x="349377" y="2723642"/>
                  </a:cubicBezTo>
                  <a:cubicBezTo>
                    <a:pt x="573405" y="2193163"/>
                    <a:pt x="894207" y="1716786"/>
                    <a:pt x="1302766" y="1307338"/>
                  </a:cubicBezTo>
                  <a:cubicBezTo>
                    <a:pt x="2144141" y="464312"/>
                    <a:pt x="3263519" y="0"/>
                    <a:pt x="4454525" y="0"/>
                  </a:cubicBezTo>
                  <a:cubicBezTo>
                    <a:pt x="5055362" y="0"/>
                    <a:pt x="5638419" y="117729"/>
                    <a:pt x="6187440" y="350012"/>
                  </a:cubicBezTo>
                  <a:cubicBezTo>
                    <a:pt x="6717792" y="574294"/>
                    <a:pt x="7194296" y="895477"/>
                    <a:pt x="7603490" y="1304544"/>
                  </a:cubicBezTo>
                  <a:cubicBezTo>
                    <a:pt x="8445373" y="2146046"/>
                    <a:pt x="8909050" y="3264789"/>
                    <a:pt x="8909050" y="4454652"/>
                  </a:cubicBezTo>
                  <a:cubicBezTo>
                    <a:pt x="8909050" y="5644769"/>
                    <a:pt x="8445246" y="6763766"/>
                    <a:pt x="7602982" y="7605268"/>
                  </a:cubicBezTo>
                  <a:cubicBezTo>
                    <a:pt x="7193789" y="8014208"/>
                    <a:pt x="6717285" y="8335138"/>
                    <a:pt x="6186932" y="8559419"/>
                  </a:cubicBezTo>
                  <a:cubicBezTo>
                    <a:pt x="5637911" y="8791321"/>
                    <a:pt x="5055108" y="8909050"/>
                    <a:pt x="4454525" y="8909050"/>
                  </a:cubicBezTo>
                  <a:close/>
                  <a:moveTo>
                    <a:pt x="4454525" y="19050"/>
                  </a:moveTo>
                  <a:cubicBezTo>
                    <a:pt x="3268599" y="19050"/>
                    <a:pt x="2154047" y="481330"/>
                    <a:pt x="1316228" y="1320800"/>
                  </a:cubicBezTo>
                  <a:cubicBezTo>
                    <a:pt x="909447" y="1728343"/>
                    <a:pt x="590042" y="2202815"/>
                    <a:pt x="366903" y="2731008"/>
                  </a:cubicBezTo>
                  <a:cubicBezTo>
                    <a:pt x="136017" y="3277362"/>
                    <a:pt x="19050" y="3857244"/>
                    <a:pt x="19050" y="4454525"/>
                  </a:cubicBezTo>
                  <a:cubicBezTo>
                    <a:pt x="19050" y="5052949"/>
                    <a:pt x="136271" y="5633593"/>
                    <a:pt x="367538" y="6180328"/>
                  </a:cubicBezTo>
                  <a:cubicBezTo>
                    <a:pt x="590931" y="6708522"/>
                    <a:pt x="910717" y="7182866"/>
                    <a:pt x="1318006" y="7590282"/>
                  </a:cubicBezTo>
                  <a:cubicBezTo>
                    <a:pt x="2155825" y="8428355"/>
                    <a:pt x="3269742" y="8890000"/>
                    <a:pt x="4454525" y="8890000"/>
                  </a:cubicBezTo>
                  <a:cubicBezTo>
                    <a:pt x="5052568" y="8890000"/>
                    <a:pt x="5632958" y="8772779"/>
                    <a:pt x="6179439" y="8541766"/>
                  </a:cubicBezTo>
                  <a:cubicBezTo>
                    <a:pt x="6707632" y="8318500"/>
                    <a:pt x="7181977" y="7998841"/>
                    <a:pt x="7589520" y="7591679"/>
                  </a:cubicBezTo>
                  <a:cubicBezTo>
                    <a:pt x="8428101" y="6753733"/>
                    <a:pt x="8890000" y="5639562"/>
                    <a:pt x="8890000" y="4454525"/>
                  </a:cubicBezTo>
                  <a:cubicBezTo>
                    <a:pt x="8890000" y="3269742"/>
                    <a:pt x="8428355" y="2155825"/>
                    <a:pt x="7590028" y="1317879"/>
                  </a:cubicBezTo>
                  <a:cubicBezTo>
                    <a:pt x="7182612" y="910590"/>
                    <a:pt x="6708140" y="590931"/>
                    <a:pt x="6180074" y="367538"/>
                  </a:cubicBezTo>
                  <a:cubicBezTo>
                    <a:pt x="5633339" y="136271"/>
                    <a:pt x="5052822" y="19050"/>
                    <a:pt x="4454525" y="19050"/>
                  </a:cubicBezTo>
                  <a:close/>
                  <a:moveTo>
                    <a:pt x="4454525" y="8648065"/>
                  </a:moveTo>
                  <a:cubicBezTo>
                    <a:pt x="3334385" y="8648065"/>
                    <a:pt x="2281301" y="8211693"/>
                    <a:pt x="1489075" y="7419213"/>
                  </a:cubicBezTo>
                  <a:cubicBezTo>
                    <a:pt x="697103" y="6626987"/>
                    <a:pt x="260985" y="5574157"/>
                    <a:pt x="260985" y="4454525"/>
                  </a:cubicBezTo>
                  <a:cubicBezTo>
                    <a:pt x="260985" y="3889756"/>
                    <a:pt x="371602" y="3341497"/>
                    <a:pt x="589788" y="2824988"/>
                  </a:cubicBezTo>
                  <a:cubicBezTo>
                    <a:pt x="800735" y="2325624"/>
                    <a:pt x="1102741" y="1877060"/>
                    <a:pt x="1487297" y="1491742"/>
                  </a:cubicBezTo>
                  <a:cubicBezTo>
                    <a:pt x="2279396" y="698119"/>
                    <a:pt x="3333242" y="260985"/>
                    <a:pt x="4454398" y="260985"/>
                  </a:cubicBezTo>
                  <a:cubicBezTo>
                    <a:pt x="5573776" y="260985"/>
                    <a:pt x="6626606" y="697103"/>
                    <a:pt x="7418832" y="1488948"/>
                  </a:cubicBezTo>
                  <a:cubicBezTo>
                    <a:pt x="8211438" y="2281174"/>
                    <a:pt x="8647937" y="3334385"/>
                    <a:pt x="8647937" y="4454398"/>
                  </a:cubicBezTo>
                  <a:cubicBezTo>
                    <a:pt x="8647937" y="5574792"/>
                    <a:pt x="8211311" y="6628130"/>
                    <a:pt x="7418450" y="7420356"/>
                  </a:cubicBezTo>
                  <a:cubicBezTo>
                    <a:pt x="6626225" y="8212074"/>
                    <a:pt x="5573522" y="8648065"/>
                    <a:pt x="4454525" y="8648065"/>
                  </a:cubicBezTo>
                  <a:close/>
                  <a:moveTo>
                    <a:pt x="4454525" y="280035"/>
                  </a:moveTo>
                  <a:cubicBezTo>
                    <a:pt x="3338449" y="280035"/>
                    <a:pt x="2289429" y="715137"/>
                    <a:pt x="1500886" y="1505204"/>
                  </a:cubicBezTo>
                  <a:cubicBezTo>
                    <a:pt x="713613" y="2294001"/>
                    <a:pt x="280035" y="3341370"/>
                    <a:pt x="280035" y="4454525"/>
                  </a:cubicBezTo>
                  <a:cubicBezTo>
                    <a:pt x="280035" y="5569077"/>
                    <a:pt x="714248" y="6617081"/>
                    <a:pt x="1502537" y="7405751"/>
                  </a:cubicBezTo>
                  <a:cubicBezTo>
                    <a:pt x="2291080" y="8194548"/>
                    <a:pt x="3339465" y="8629015"/>
                    <a:pt x="4454525" y="8629015"/>
                  </a:cubicBezTo>
                  <a:cubicBezTo>
                    <a:pt x="5568442" y="8629015"/>
                    <a:pt x="6616319" y="8195056"/>
                    <a:pt x="7405116" y="7407021"/>
                  </a:cubicBezTo>
                  <a:cubicBezTo>
                    <a:pt x="8194422" y="6618477"/>
                    <a:pt x="8629015" y="5569839"/>
                    <a:pt x="8629015" y="4454525"/>
                  </a:cubicBezTo>
                  <a:cubicBezTo>
                    <a:pt x="8629015" y="3339465"/>
                    <a:pt x="8194548" y="2291080"/>
                    <a:pt x="7405497" y="1502537"/>
                  </a:cubicBezTo>
                  <a:cubicBezTo>
                    <a:pt x="6616827" y="714121"/>
                    <a:pt x="5568823" y="280035"/>
                    <a:pt x="4454525" y="280035"/>
                  </a:cubicBezTo>
                  <a:close/>
                </a:path>
              </a:pathLst>
            </a:custGeom>
            <a:solidFill>
              <a:srgbClr val="474747"/>
            </a:solid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758688" y="2038318"/>
            <a:ext cx="7321653" cy="1426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19"/>
              </a:lnSpc>
            </a:pPr>
            <a:r>
              <a:rPr lang="en-US" sz="1999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ESTEFANO CONTRERAS</a:t>
            </a:r>
          </a:p>
          <a:p>
            <a:pPr algn="l">
              <a:lnSpc>
                <a:spcPts val="1819"/>
              </a:lnSpc>
            </a:pPr>
            <a:endParaRPr lang="en-US" sz="1999" b="1">
              <a:solidFill>
                <a:srgbClr val="FFFFFF"/>
              </a:solidFill>
              <a:latin typeface="Telegraf Bold"/>
              <a:ea typeface="Telegraf Bold"/>
              <a:cs typeface="Telegraf Bold"/>
              <a:sym typeface="Telegraf Bold"/>
            </a:endParaRPr>
          </a:p>
          <a:p>
            <a:pPr marL="431797" lvl="1" indent="-215899" algn="l">
              <a:lnSpc>
                <a:spcPts val="1819"/>
              </a:lnSpc>
              <a:buFont typeface="Arial"/>
              <a:buChar char="•"/>
            </a:pPr>
            <a:r>
              <a:rPr lang="en-US" sz="1999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DESARROLLADOR BACKEND.</a:t>
            </a:r>
          </a:p>
          <a:p>
            <a:pPr marL="431797" lvl="1" indent="-215899" algn="l">
              <a:lnSpc>
                <a:spcPts val="1819"/>
              </a:lnSpc>
              <a:buFont typeface="Arial"/>
              <a:buChar char="•"/>
            </a:pPr>
            <a:r>
              <a:rPr lang="en-US" sz="1999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DISEÑO, DESARROLLO E IMPLEMENTACIÓN DE LA LÓGICA DEL SOFTWARE.</a:t>
            </a:r>
          </a:p>
          <a:p>
            <a:pPr marL="431797" lvl="1" indent="-215899" algn="l">
              <a:lnSpc>
                <a:spcPts val="1819"/>
              </a:lnSpc>
              <a:buFont typeface="Arial"/>
              <a:buChar char="•"/>
            </a:pPr>
            <a:r>
              <a:rPr lang="en-US" sz="1999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DOCUMENTACIÓN DEL PROYECTO.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758688" y="6056377"/>
            <a:ext cx="7321653" cy="1426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19"/>
              </a:lnSpc>
            </a:pPr>
            <a:r>
              <a:rPr lang="en-US" sz="1999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DIEGO MELLA</a:t>
            </a:r>
          </a:p>
          <a:p>
            <a:pPr algn="l">
              <a:lnSpc>
                <a:spcPts val="1819"/>
              </a:lnSpc>
            </a:pPr>
            <a:endParaRPr lang="en-US" sz="1999" b="1">
              <a:solidFill>
                <a:srgbClr val="FFFFFF"/>
              </a:solidFill>
              <a:latin typeface="Telegraf Bold"/>
              <a:ea typeface="Telegraf Bold"/>
              <a:cs typeface="Telegraf Bold"/>
              <a:sym typeface="Telegraf Bold"/>
            </a:endParaRPr>
          </a:p>
          <a:p>
            <a:pPr marL="431797" lvl="1" indent="-215899" algn="l">
              <a:lnSpc>
                <a:spcPts val="1819"/>
              </a:lnSpc>
              <a:buFont typeface="Arial"/>
              <a:buChar char="•"/>
            </a:pPr>
            <a:r>
              <a:rPr lang="en-US" sz="1999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DESARROLLADOR FRONTEND.</a:t>
            </a:r>
          </a:p>
          <a:p>
            <a:pPr marL="431797" lvl="1" indent="-215899" algn="l">
              <a:lnSpc>
                <a:spcPts val="1819"/>
              </a:lnSpc>
              <a:buFont typeface="Arial"/>
              <a:buChar char="•"/>
            </a:pPr>
            <a:r>
              <a:rPr lang="en-US" sz="1999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DISEÑO DE LA INTERFAZ DE USUARIO Y DIAGRAMAS UML.</a:t>
            </a:r>
          </a:p>
          <a:p>
            <a:pPr marL="431797" lvl="1" indent="-215899" algn="l">
              <a:lnSpc>
                <a:spcPts val="1819"/>
              </a:lnSpc>
              <a:buFont typeface="Arial"/>
              <a:buChar char="•"/>
            </a:pPr>
            <a:r>
              <a:rPr lang="en-US" sz="1999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INTEGRACIÓN DEL BACKEND Y FRONTEND.</a:t>
            </a:r>
          </a:p>
        </p:txBody>
      </p:sp>
      <p:sp>
        <p:nvSpPr>
          <p:cNvPr id="16" name="AutoShape 16"/>
          <p:cNvSpPr/>
          <p:nvPr/>
        </p:nvSpPr>
        <p:spPr>
          <a:xfrm>
            <a:off x="10758688" y="6417752"/>
            <a:ext cx="854921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17" name="AutoShape 17"/>
          <p:cNvSpPr/>
          <p:nvPr/>
        </p:nvSpPr>
        <p:spPr>
          <a:xfrm>
            <a:off x="10758688" y="2400991"/>
            <a:ext cx="854921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18" name="Freeform 18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9" name="TextBox 19"/>
          <p:cNvSpPr txBox="1"/>
          <p:nvPr/>
        </p:nvSpPr>
        <p:spPr>
          <a:xfrm>
            <a:off x="325853" y="4136285"/>
            <a:ext cx="8115300" cy="1007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64"/>
              </a:lnSpc>
            </a:pPr>
            <a:r>
              <a:rPr lang="en-US" sz="7433" b="1">
                <a:solidFill>
                  <a:srgbClr val="222222"/>
                </a:solidFill>
                <a:latin typeface="Telegraf Bold"/>
                <a:ea typeface="Telegraf Bold"/>
                <a:cs typeface="Telegraf Bold"/>
                <a:sym typeface="Telegraf Bold"/>
              </a:rPr>
              <a:t>NOSOTROS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21" name="AutoShape 21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737373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>
            <a:off x="-252470" y="2539047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AutoShape 5"/>
          <p:cNvSpPr/>
          <p:nvPr/>
        </p:nvSpPr>
        <p:spPr>
          <a:xfrm>
            <a:off x="-126228" y="2184131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AutoShape 6"/>
          <p:cNvSpPr/>
          <p:nvPr/>
        </p:nvSpPr>
        <p:spPr>
          <a:xfrm>
            <a:off x="-252460" y="9842882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7" name="Freeform 7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8" name="Group 8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9" name="AutoShape 9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5868199" y="7607033"/>
            <a:ext cx="1769392" cy="1651267"/>
          </a:xfrm>
          <a:custGeom>
            <a:avLst/>
            <a:gdLst/>
            <a:ahLst/>
            <a:cxnLst/>
            <a:rect l="l" t="t" r="r" b="b"/>
            <a:pathLst>
              <a:path w="1769392" h="1651267">
                <a:moveTo>
                  <a:pt x="0" y="0"/>
                </a:moveTo>
                <a:lnTo>
                  <a:pt x="1769392" y="0"/>
                </a:lnTo>
                <a:lnTo>
                  <a:pt x="1769392" y="1651267"/>
                </a:lnTo>
                <a:lnTo>
                  <a:pt x="0" y="16512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2" name="Freeform 12"/>
          <p:cNvSpPr/>
          <p:nvPr/>
        </p:nvSpPr>
        <p:spPr>
          <a:xfrm>
            <a:off x="1552977" y="7693287"/>
            <a:ext cx="1552683" cy="1490575"/>
          </a:xfrm>
          <a:custGeom>
            <a:avLst/>
            <a:gdLst/>
            <a:ahLst/>
            <a:cxnLst/>
            <a:rect l="l" t="t" r="r" b="b"/>
            <a:pathLst>
              <a:path w="1552683" h="1490575">
                <a:moveTo>
                  <a:pt x="0" y="0"/>
                </a:moveTo>
                <a:lnTo>
                  <a:pt x="1552683" y="0"/>
                </a:lnTo>
                <a:lnTo>
                  <a:pt x="1552683" y="1490575"/>
                </a:lnTo>
                <a:lnTo>
                  <a:pt x="0" y="14905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3" name="Freeform 13"/>
          <p:cNvSpPr/>
          <p:nvPr/>
        </p:nvSpPr>
        <p:spPr>
          <a:xfrm>
            <a:off x="11763552" y="3212731"/>
            <a:ext cx="6704052" cy="12670890"/>
          </a:xfrm>
          <a:custGeom>
            <a:avLst/>
            <a:gdLst/>
            <a:ahLst/>
            <a:cxnLst/>
            <a:rect l="l" t="t" r="r" b="b"/>
            <a:pathLst>
              <a:path w="6704052" h="12670890">
                <a:moveTo>
                  <a:pt x="0" y="0"/>
                </a:moveTo>
                <a:lnTo>
                  <a:pt x="6704052" y="0"/>
                </a:lnTo>
                <a:lnTo>
                  <a:pt x="6704052" y="12670890"/>
                </a:lnTo>
                <a:lnTo>
                  <a:pt x="0" y="1267089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4" name="TextBox 14"/>
          <p:cNvSpPr txBox="1"/>
          <p:nvPr/>
        </p:nvSpPr>
        <p:spPr>
          <a:xfrm>
            <a:off x="3105660" y="1057800"/>
            <a:ext cx="13376291" cy="1016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721"/>
              </a:lnSpc>
            </a:pPr>
            <a:r>
              <a:rPr lang="en-US" sz="7354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OBSTÁCULOS PRESENTADOS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3965430"/>
            <a:ext cx="10698773" cy="2279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9207" lvl="1" indent="-349603" algn="just">
              <a:lnSpc>
                <a:spcPts val="4533"/>
              </a:lnSpc>
              <a:buFont typeface="Arial"/>
              <a:buChar char="•"/>
            </a:pPr>
            <a:r>
              <a:rPr lang="en-US" sz="3238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DIFERENCIA DE HORARIOS</a:t>
            </a:r>
          </a:p>
          <a:p>
            <a:pPr marL="699207" lvl="1" indent="-349603" algn="just">
              <a:lnSpc>
                <a:spcPts val="4533"/>
              </a:lnSpc>
              <a:buFont typeface="Arial"/>
              <a:buChar char="•"/>
            </a:pPr>
            <a:r>
              <a:rPr lang="en-US" sz="3238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SINCRONIZACIÓN DE ACTIVIDADES</a:t>
            </a:r>
          </a:p>
          <a:p>
            <a:pPr marL="699207" lvl="1" indent="-349603" algn="just">
              <a:lnSpc>
                <a:spcPts val="4533"/>
              </a:lnSpc>
              <a:buFont typeface="Arial"/>
              <a:buChar char="•"/>
            </a:pPr>
            <a:r>
              <a:rPr lang="en-US" sz="3238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PLANIFICACIÓN</a:t>
            </a:r>
          </a:p>
          <a:p>
            <a:pPr marL="699207" lvl="1" indent="-349603" algn="just">
              <a:lnSpc>
                <a:spcPts val="4533"/>
              </a:lnSpc>
              <a:buFont typeface="Arial"/>
              <a:buChar char="•"/>
            </a:pPr>
            <a:r>
              <a:rPr lang="en-US" sz="3238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TECNOLOGÍAS Y PLATAFORMAS NO FAMILIARES</a:t>
            </a:r>
          </a:p>
        </p:txBody>
      </p:sp>
      <p:sp>
        <p:nvSpPr>
          <p:cNvPr id="16" name="AutoShape 16"/>
          <p:cNvSpPr/>
          <p:nvPr/>
        </p:nvSpPr>
        <p:spPr>
          <a:xfrm>
            <a:off x="1545480" y="6942373"/>
            <a:ext cx="7598405" cy="9189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TextBox 4"/>
          <p:cNvSpPr txBox="1"/>
          <p:nvPr/>
        </p:nvSpPr>
        <p:spPr>
          <a:xfrm>
            <a:off x="2545515" y="4026539"/>
            <a:ext cx="13175749" cy="1743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79"/>
              </a:lnSpc>
            </a:pPr>
            <a:r>
              <a:rPr lang="en-US" sz="11922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PREGUNTAS</a:t>
            </a:r>
          </a:p>
        </p:txBody>
      </p:sp>
      <p:sp>
        <p:nvSpPr>
          <p:cNvPr id="5" name="AutoShape 5"/>
          <p:cNvSpPr/>
          <p:nvPr/>
        </p:nvSpPr>
        <p:spPr>
          <a:xfrm>
            <a:off x="8202356" y="1266825"/>
            <a:ext cx="202100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TextBox 6"/>
          <p:cNvSpPr txBox="1"/>
          <p:nvPr/>
        </p:nvSpPr>
        <p:spPr>
          <a:xfrm>
            <a:off x="8496029" y="8835324"/>
            <a:ext cx="1274721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6042343" y="6404639"/>
            <a:ext cx="1053413" cy="1053413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02713" y="3073662"/>
            <a:ext cx="1053413" cy="1053413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14" name="Group 14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15" name="AutoShape 15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TextBox 4"/>
          <p:cNvSpPr txBox="1"/>
          <p:nvPr/>
        </p:nvSpPr>
        <p:spPr>
          <a:xfrm>
            <a:off x="2545515" y="4026539"/>
            <a:ext cx="13175749" cy="329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79"/>
              </a:lnSpc>
            </a:pPr>
            <a:r>
              <a:rPr lang="en-US" sz="11922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GRACIAS POR SU ATENCIÓN</a:t>
            </a:r>
          </a:p>
        </p:txBody>
      </p:sp>
      <p:sp>
        <p:nvSpPr>
          <p:cNvPr id="5" name="AutoShape 5"/>
          <p:cNvSpPr/>
          <p:nvPr/>
        </p:nvSpPr>
        <p:spPr>
          <a:xfrm>
            <a:off x="8202356" y="1266825"/>
            <a:ext cx="202100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TextBox 6"/>
          <p:cNvSpPr txBox="1"/>
          <p:nvPr/>
        </p:nvSpPr>
        <p:spPr>
          <a:xfrm>
            <a:off x="8496029" y="8835324"/>
            <a:ext cx="1274721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6042343" y="6404639"/>
            <a:ext cx="1053413" cy="1053413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502713" y="3073662"/>
            <a:ext cx="1053413" cy="1053413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14" name="Group 14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15" name="AutoShape 15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35001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14400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 flipV="1">
            <a:off x="1234579" y="6058546"/>
            <a:ext cx="3808669" cy="190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Freeform 5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6" name="Group 6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7" name="AutoShape 7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329359" y="1775210"/>
            <a:ext cx="7083154" cy="1793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5"/>
              </a:lnSpc>
            </a:pPr>
            <a:r>
              <a:rPr lang="en-US" sz="6633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DESCRIPCIÓN DEL PROYECTO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4484" y="6179185"/>
            <a:ext cx="5462737" cy="3079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RECIÉN EGRESADOS ENFRENTAN DIFICULTADES AL INTENTAR ACCEDER AL MUNDO LABORAL. </a:t>
            </a:r>
          </a:p>
          <a:p>
            <a:pPr algn="just">
              <a:lnSpc>
                <a:spcPts val="3079"/>
              </a:lnSpc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UNA DE LAS PRINCIPALES BARRERAS DETECTADAS ES LA DEFICIENTE PRESENTACIÓN DE SUS CURRÍCULUMS.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endParaRPr lang="en-US" sz="2199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just">
              <a:lnSpc>
                <a:spcPts val="2939"/>
              </a:lnSpc>
              <a:spcBef>
                <a:spcPct val="0"/>
              </a:spcBef>
            </a:pPr>
            <a:endParaRPr lang="en-US" sz="2199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34484" y="5552493"/>
            <a:ext cx="5462737" cy="77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PROBLEMA</a:t>
            </a:r>
          </a:p>
          <a:p>
            <a:pPr algn="just">
              <a:lnSpc>
                <a:spcPts val="3079"/>
              </a:lnSpc>
              <a:spcBef>
                <a:spcPct val="0"/>
              </a:spcBef>
            </a:pPr>
            <a:endParaRPr lang="en-US" sz="2199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10312352" y="6325288"/>
            <a:ext cx="5462737" cy="2486607"/>
            <a:chOff x="0" y="0"/>
            <a:chExt cx="7283649" cy="3315476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47625"/>
              <a:ext cx="7283649" cy="10145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79"/>
                </a:lnSpc>
              </a:pPr>
              <a:r>
                <a:rPr lang="en-US" sz="2199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SOLUCIÓN PROPUESTA</a:t>
              </a:r>
            </a:p>
            <a:p>
              <a:pPr algn="just">
                <a:lnSpc>
                  <a:spcPts val="3079"/>
                </a:lnSpc>
                <a:spcBef>
                  <a:spcPct val="0"/>
                </a:spcBef>
              </a:pPr>
              <a:endPara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</p:txBody>
        </p:sp>
        <p:sp>
          <p:nvSpPr>
            <p:cNvPr id="14" name="AutoShape 14"/>
            <p:cNvSpPr/>
            <p:nvPr/>
          </p:nvSpPr>
          <p:spPr>
            <a:xfrm flipV="1">
              <a:off x="127" y="662037"/>
              <a:ext cx="5078225" cy="25400"/>
            </a:xfrm>
            <a:prstGeom prst="line">
              <a:avLst/>
            </a:prstGeom>
            <a:ln w="50800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787964"/>
              <a:ext cx="7283649" cy="25275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079"/>
                </a:lnSpc>
              </a:pPr>
              <a:r>
                <a:rPr lang="en-US" sz="2199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UNA APLICACIÓN QUE PERMITA AL USUARIO RTANSFORMAR SU CURRICULUM FÁCILMENTE.</a:t>
              </a:r>
            </a:p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endPara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endPara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35001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76755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4" name="Group 4"/>
          <p:cNvGrpSpPr/>
          <p:nvPr/>
        </p:nvGrpSpPr>
        <p:grpSpPr>
          <a:xfrm>
            <a:off x="7646479" y="0"/>
            <a:ext cx="10641521" cy="10287000"/>
            <a:chOff x="0" y="0"/>
            <a:chExt cx="2802705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02705" cy="2709333"/>
            </a:xfrm>
            <a:custGeom>
              <a:avLst/>
              <a:gdLst/>
              <a:ahLst/>
              <a:cxnLst/>
              <a:rect l="l" t="t" r="r" b="b"/>
              <a:pathLst>
                <a:path w="2802705" h="2709333">
                  <a:moveTo>
                    <a:pt x="0" y="0"/>
                  </a:moveTo>
                  <a:lnTo>
                    <a:pt x="2802705" y="0"/>
                  </a:lnTo>
                  <a:lnTo>
                    <a:pt x="280270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80270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8" name="Group 8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9" name="AutoShape 9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3868801"/>
            <a:ext cx="7083154" cy="1793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5"/>
              </a:lnSpc>
            </a:pPr>
            <a:r>
              <a:rPr lang="en-US" sz="6633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OBJETIVO GENERAL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361284" y="4071377"/>
            <a:ext cx="7083154" cy="1590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49"/>
              </a:lnSpc>
            </a:pPr>
            <a:r>
              <a:rPr lang="en-US" sz="2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DESARROLLAR UNA APLICACIÓN WEB PARA ENTREGAR AL USUARIO SU CURRICULUM VITAE EN UNA NUEVA PLANTILLA</a:t>
            </a:r>
          </a:p>
        </p:txBody>
      </p:sp>
      <p:sp>
        <p:nvSpPr>
          <p:cNvPr id="13" name="AutoShape 13"/>
          <p:cNvSpPr/>
          <p:nvPr/>
        </p:nvSpPr>
        <p:spPr>
          <a:xfrm flipV="1">
            <a:off x="850447" y="-466688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14" name="Group 14"/>
          <p:cNvGrpSpPr/>
          <p:nvPr/>
        </p:nvGrpSpPr>
        <p:grpSpPr>
          <a:xfrm>
            <a:off x="306371" y="2053931"/>
            <a:ext cx="1088151" cy="1088151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>
            <a:off x="54743" y="5590905"/>
            <a:ext cx="7530446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18" name="AutoShape 18"/>
          <p:cNvSpPr/>
          <p:nvPr/>
        </p:nvSpPr>
        <p:spPr>
          <a:xfrm>
            <a:off x="8361284" y="5685864"/>
            <a:ext cx="2594740" cy="0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19" name="AutoShape 19"/>
          <p:cNvSpPr/>
          <p:nvPr/>
        </p:nvSpPr>
        <p:spPr>
          <a:xfrm flipV="1">
            <a:off x="6913230" y="-656282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20" name="Group 20"/>
          <p:cNvGrpSpPr/>
          <p:nvPr/>
        </p:nvGrpSpPr>
        <p:grpSpPr>
          <a:xfrm>
            <a:off x="6369154" y="5693999"/>
            <a:ext cx="1088151" cy="1088151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46479" y="0"/>
            <a:ext cx="10641521" cy="10287000"/>
            <a:chOff x="0" y="0"/>
            <a:chExt cx="2802705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02705" cy="2709333"/>
            </a:xfrm>
            <a:custGeom>
              <a:avLst/>
              <a:gdLst/>
              <a:ahLst/>
              <a:cxnLst/>
              <a:rect l="l" t="t" r="r" b="b"/>
              <a:pathLst>
                <a:path w="2802705" h="2709333">
                  <a:moveTo>
                    <a:pt x="0" y="0"/>
                  </a:moveTo>
                  <a:lnTo>
                    <a:pt x="2802705" y="0"/>
                  </a:lnTo>
                  <a:lnTo>
                    <a:pt x="280270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0270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135001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6" name="Freeform 6"/>
          <p:cNvSpPr/>
          <p:nvPr/>
        </p:nvSpPr>
        <p:spPr>
          <a:xfrm>
            <a:off x="9276755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7" name="Freeform 7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8" name="Group 8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9" name="AutoShape 9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3868801"/>
            <a:ext cx="7083154" cy="1793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5"/>
              </a:lnSpc>
            </a:pPr>
            <a:r>
              <a:rPr lang="en-US" sz="6633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OBJETIVOS ESPECÍFICOS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770333" y="2065553"/>
            <a:ext cx="7083154" cy="419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49"/>
              </a:lnSpc>
            </a:pPr>
            <a:r>
              <a:rPr lang="en-US" sz="2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DEFINIR METODOLOGÍA</a:t>
            </a:r>
          </a:p>
        </p:txBody>
      </p:sp>
      <p:sp>
        <p:nvSpPr>
          <p:cNvPr id="13" name="AutoShape 13"/>
          <p:cNvSpPr/>
          <p:nvPr/>
        </p:nvSpPr>
        <p:spPr>
          <a:xfrm>
            <a:off x="54743" y="5590905"/>
            <a:ext cx="7759065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14" name="AutoShape 14"/>
          <p:cNvSpPr/>
          <p:nvPr/>
        </p:nvSpPr>
        <p:spPr>
          <a:xfrm>
            <a:off x="8536343" y="1159771"/>
            <a:ext cx="0" cy="691790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15" name="TextBox 15"/>
          <p:cNvSpPr txBox="1"/>
          <p:nvPr/>
        </p:nvSpPr>
        <p:spPr>
          <a:xfrm>
            <a:off x="8770333" y="4240181"/>
            <a:ext cx="7083154" cy="419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49"/>
              </a:lnSpc>
            </a:pPr>
            <a:r>
              <a:rPr lang="en-US" sz="2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APLICAR METODOLOGÍA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770333" y="6411880"/>
            <a:ext cx="7083154" cy="419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49"/>
              </a:lnSpc>
            </a:pPr>
            <a:r>
              <a:rPr lang="en-US" sz="2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ENTREGAR EVIDENCIA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8292829" y="5278405"/>
            <a:ext cx="487029" cy="487029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283304" y="3105452"/>
            <a:ext cx="487029" cy="487029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 flipV="1">
            <a:off x="850447" y="-466688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24" name="Group 24"/>
          <p:cNvGrpSpPr/>
          <p:nvPr/>
        </p:nvGrpSpPr>
        <p:grpSpPr>
          <a:xfrm>
            <a:off x="306371" y="2053931"/>
            <a:ext cx="1088151" cy="1088151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7" name="AutoShape 27"/>
          <p:cNvSpPr/>
          <p:nvPr/>
        </p:nvSpPr>
        <p:spPr>
          <a:xfrm flipV="1">
            <a:off x="6913230" y="-656282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28" name="Group 28"/>
          <p:cNvGrpSpPr/>
          <p:nvPr/>
        </p:nvGrpSpPr>
        <p:grpSpPr>
          <a:xfrm>
            <a:off x="6369154" y="5693999"/>
            <a:ext cx="1088151" cy="1088151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46479" y="0"/>
            <a:ext cx="10641521" cy="10287000"/>
            <a:chOff x="0" y="0"/>
            <a:chExt cx="2802705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02705" cy="2709333"/>
            </a:xfrm>
            <a:custGeom>
              <a:avLst/>
              <a:gdLst/>
              <a:ahLst/>
              <a:cxnLst/>
              <a:rect l="l" t="t" r="r" b="b"/>
              <a:pathLst>
                <a:path w="2802705" h="2709333">
                  <a:moveTo>
                    <a:pt x="0" y="0"/>
                  </a:moveTo>
                  <a:lnTo>
                    <a:pt x="2802705" y="0"/>
                  </a:lnTo>
                  <a:lnTo>
                    <a:pt x="280270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0270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135001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6" name="Freeform 6"/>
          <p:cNvSpPr/>
          <p:nvPr/>
        </p:nvSpPr>
        <p:spPr>
          <a:xfrm>
            <a:off x="9276755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7" name="Freeform 7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8" name="Group 8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9" name="AutoShape 9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1" name="AutoShape 11"/>
          <p:cNvSpPr/>
          <p:nvPr/>
        </p:nvSpPr>
        <p:spPr>
          <a:xfrm>
            <a:off x="54743" y="5590905"/>
            <a:ext cx="772711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12" name="AutoShape 12"/>
          <p:cNvSpPr/>
          <p:nvPr/>
        </p:nvSpPr>
        <p:spPr>
          <a:xfrm flipV="1">
            <a:off x="6913230" y="-656282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13" name="Group 13"/>
          <p:cNvGrpSpPr/>
          <p:nvPr/>
        </p:nvGrpSpPr>
        <p:grpSpPr>
          <a:xfrm>
            <a:off x="6369154" y="5693999"/>
            <a:ext cx="1088151" cy="108815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AutoShape 16"/>
          <p:cNvSpPr/>
          <p:nvPr/>
        </p:nvSpPr>
        <p:spPr>
          <a:xfrm flipV="1">
            <a:off x="850447" y="-466688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17" name="Group 17"/>
          <p:cNvGrpSpPr/>
          <p:nvPr/>
        </p:nvGrpSpPr>
        <p:grpSpPr>
          <a:xfrm>
            <a:off x="306371" y="2053931"/>
            <a:ext cx="1088151" cy="1088151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028700" y="3868801"/>
            <a:ext cx="7083154" cy="1793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5"/>
              </a:lnSpc>
            </a:pPr>
            <a:r>
              <a:rPr lang="en-US" sz="6633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ALCANCES Y LIMITACIONES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048157" y="2280585"/>
            <a:ext cx="7083154" cy="6705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SUBIDA DE CURRÍCULUM EN FORMATOS PDF Y DOCX POR PARTE DEL USUARIO.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EXTRACCIÓN AUTOMÁTICA DE LA INFORMACIÓN CONTENIDA EN EL CURRÍCULUM.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REORGANIZACIÓN Y REESTRUCTURACIÓN DE LOS DATOS DEL CURRÍCULUM DE MANERA CLARA, LÓGICA Y PROFESIONAL UTILIZANDO IA.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DESCARGA DE NUEVOS CURRÍCULUMS EN FORMATO PDF.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RECEPCIÓN DE FORMULARIOS DE CONTACTO O RETROALIMENTACIÓN PARA MEJORA DEL SISTEMA.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INTERFAZ WEB INTUITIVA Y ADAPTABLE A DIFERENTES DISPOSITIVOS (RESPONSIVE).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ELIMINACIÓN SEGURA DE LOS ARCHIVOS SUBIDOS Y GENERADOS TRAS UN TIEMPO DETERMINADO PARA PROTEGER LA PRIVACIDAD DEL USUARIO.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GENERACIÓN DE DOS NUEVAS VERSIONES DEL CURRÍCULUM CON PLANTILLAS PREDEFINIDAS.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144000" y="1383289"/>
            <a:ext cx="7083154" cy="419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49"/>
              </a:lnSpc>
            </a:pPr>
            <a:r>
              <a:rPr lang="en-US" sz="2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FUNCIONALIDADES</a:t>
            </a:r>
          </a:p>
        </p:txBody>
      </p:sp>
      <p:sp>
        <p:nvSpPr>
          <p:cNvPr id="23" name="AutoShape 23"/>
          <p:cNvSpPr/>
          <p:nvPr/>
        </p:nvSpPr>
        <p:spPr>
          <a:xfrm flipH="1" flipV="1">
            <a:off x="9144000" y="2032935"/>
            <a:ext cx="2571823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46479" y="0"/>
            <a:ext cx="10641521" cy="10287000"/>
            <a:chOff x="0" y="0"/>
            <a:chExt cx="2802705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02705" cy="2709333"/>
            </a:xfrm>
            <a:custGeom>
              <a:avLst/>
              <a:gdLst/>
              <a:ahLst/>
              <a:cxnLst/>
              <a:rect l="l" t="t" r="r" b="b"/>
              <a:pathLst>
                <a:path w="2802705" h="2709333">
                  <a:moveTo>
                    <a:pt x="0" y="0"/>
                  </a:moveTo>
                  <a:lnTo>
                    <a:pt x="2802705" y="0"/>
                  </a:lnTo>
                  <a:lnTo>
                    <a:pt x="280270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0270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-135001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6" name="Freeform 6"/>
          <p:cNvSpPr/>
          <p:nvPr/>
        </p:nvSpPr>
        <p:spPr>
          <a:xfrm>
            <a:off x="9276755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7" name="Freeform 7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8" name="Group 8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9" name="AutoShape 9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1" name="AutoShape 11"/>
          <p:cNvSpPr/>
          <p:nvPr/>
        </p:nvSpPr>
        <p:spPr>
          <a:xfrm>
            <a:off x="54743" y="5590905"/>
            <a:ext cx="769517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12" name="AutoShape 12"/>
          <p:cNvSpPr/>
          <p:nvPr/>
        </p:nvSpPr>
        <p:spPr>
          <a:xfrm flipV="1">
            <a:off x="6913230" y="-656282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13" name="Group 13"/>
          <p:cNvGrpSpPr/>
          <p:nvPr/>
        </p:nvGrpSpPr>
        <p:grpSpPr>
          <a:xfrm>
            <a:off x="6369154" y="5693999"/>
            <a:ext cx="1088151" cy="108815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AutoShape 16"/>
          <p:cNvSpPr/>
          <p:nvPr/>
        </p:nvSpPr>
        <p:spPr>
          <a:xfrm flipV="1">
            <a:off x="850447" y="-466688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17" name="Group 17"/>
          <p:cNvGrpSpPr/>
          <p:nvPr/>
        </p:nvGrpSpPr>
        <p:grpSpPr>
          <a:xfrm>
            <a:off x="306371" y="2053931"/>
            <a:ext cx="1088151" cy="1088151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028700" y="3868801"/>
            <a:ext cx="7083154" cy="1793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5"/>
              </a:lnSpc>
            </a:pPr>
            <a:r>
              <a:rPr lang="en-US" sz="6633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ALCANCES Y LIMITACIONES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048157" y="2280585"/>
            <a:ext cx="7083154" cy="593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EDICIÓN MANUAL DEL CURRÍCULUM POR PARTE DEL USUARIO DENTRO DE LA PLATAFORMA.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GENERACIÓN DE CARTAS DE PRESENTACIÓN PERSONALIZADAS.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ALMACENAMIENTO PERMANENTE DE LOS DATOS O DOCUMENTOS DEL USUARIO.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VALIDACIÓN O VERIFICACIÓN DE LA VERACIDAD DE LOS DATOS EXTRAÍDOS.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SERVICIOS DE REVISIÓN PERSONALIZADA POR PARTE DE UN PROFESIONAL HUMANO.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INTEGRACIÓN CON PLATAFORMAS EXTERNAS DE BÚSQUEDA DE EMPLEO.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CREACIÓN DE PERFILES LABORALES O HISTORIAL DEL USUARIO.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marL="431799" lvl="1" indent="-215899" algn="l">
              <a:lnSpc>
                <a:spcPts val="2099"/>
              </a:lnSpc>
              <a:buFont typeface="Arial"/>
              <a:buChar char="•"/>
            </a:pPr>
            <a:r>
              <a:rPr lang="en-US" sz="1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GENERACIÓN DE PLANTILLAS CURRÍCULUM</a:t>
            </a:r>
          </a:p>
          <a:p>
            <a:pPr algn="l">
              <a:lnSpc>
                <a:spcPts val="2099"/>
              </a:lnSpc>
            </a:pPr>
            <a:endParaRPr lang="en-US" sz="1999" b="1">
              <a:solidFill>
                <a:srgbClr val="000000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144000" y="1383289"/>
            <a:ext cx="7083154" cy="419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49"/>
              </a:lnSpc>
            </a:pPr>
            <a:r>
              <a:rPr lang="en-US" sz="2999" b="1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LIMITACIONES</a:t>
            </a:r>
          </a:p>
        </p:txBody>
      </p:sp>
      <p:sp>
        <p:nvSpPr>
          <p:cNvPr id="23" name="AutoShape 23"/>
          <p:cNvSpPr/>
          <p:nvPr/>
        </p:nvSpPr>
        <p:spPr>
          <a:xfrm flipH="1" flipV="1">
            <a:off x="9144000" y="2032935"/>
            <a:ext cx="2571823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350015" y="-103508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-103508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6"/>
                </a:lnTo>
                <a:lnTo>
                  <a:pt x="0" y="104940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Freeform 4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5" name="Group 5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6" name="AutoShape 6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29359" y="1775210"/>
            <a:ext cx="7562368" cy="1793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5"/>
              </a:lnSpc>
            </a:pPr>
            <a:r>
              <a:rPr lang="en-US" sz="6633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METODOLOGÍA DE TRABAJO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29359" y="4749767"/>
            <a:ext cx="7267776" cy="2688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EL PROYECTO SE REALIZARÁ MEDIANTE UNA METODOLOGÍA TRADICIONAL, DEFINIENDO ROLES, TIEMPOS NECESARIOS Y APTOS PARA EL CUMPLIMIENTO DE LAS DIFERENTES TAREAS A REALIZAR.</a:t>
            </a:r>
          </a:p>
          <a:p>
            <a:pPr algn="just">
              <a:lnSpc>
                <a:spcPts val="2939"/>
              </a:lnSpc>
              <a:spcBef>
                <a:spcPct val="0"/>
              </a:spcBef>
            </a:pPr>
            <a:endParaRPr lang="en-US" sz="2199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  <a:p>
            <a:pPr algn="just">
              <a:lnSpc>
                <a:spcPts val="2939"/>
              </a:lnSpc>
              <a:spcBef>
                <a:spcPct val="0"/>
              </a:spcBef>
            </a:pPr>
            <a:endParaRPr lang="en-US" sz="2199" b="1">
              <a:solidFill>
                <a:srgbClr val="FFFFFF"/>
              </a:solidFill>
              <a:latin typeface="Roboto Bold"/>
              <a:ea typeface="Roboto Bold"/>
              <a:cs typeface="Roboto Bold"/>
              <a:sym typeface="Roboto Bold"/>
            </a:endParaRPr>
          </a:p>
        </p:txBody>
      </p:sp>
      <p:sp>
        <p:nvSpPr>
          <p:cNvPr id="10" name="AutoShape 10"/>
          <p:cNvSpPr/>
          <p:nvPr/>
        </p:nvSpPr>
        <p:spPr>
          <a:xfrm flipV="1">
            <a:off x="15999127" y="-720177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11" name="Group 11"/>
          <p:cNvGrpSpPr/>
          <p:nvPr/>
        </p:nvGrpSpPr>
        <p:grpSpPr>
          <a:xfrm>
            <a:off x="15455051" y="5630104"/>
            <a:ext cx="1088151" cy="108815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AutoShape 14"/>
          <p:cNvSpPr/>
          <p:nvPr/>
        </p:nvSpPr>
        <p:spPr>
          <a:xfrm flipV="1">
            <a:off x="9936344" y="-530583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15" name="Group 15"/>
          <p:cNvGrpSpPr/>
          <p:nvPr/>
        </p:nvGrpSpPr>
        <p:grpSpPr>
          <a:xfrm>
            <a:off x="9392268" y="1990036"/>
            <a:ext cx="1088151" cy="1088151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BE2"/>
            </a:solidFill>
          </p:spPr>
          <p:txBody>
            <a:bodyPr/>
            <a:lstStyle/>
            <a:p>
              <a:endParaRPr lang="es-CL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AutoShape 18"/>
          <p:cNvSpPr/>
          <p:nvPr/>
        </p:nvSpPr>
        <p:spPr>
          <a:xfrm flipV="1">
            <a:off x="12967735" y="-530583"/>
            <a:ext cx="0" cy="11220376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19" name="AutoShape 19"/>
          <p:cNvSpPr/>
          <p:nvPr/>
        </p:nvSpPr>
        <p:spPr>
          <a:xfrm>
            <a:off x="1330415" y="3940142"/>
            <a:ext cx="3780128" cy="0"/>
          </a:xfrm>
          <a:prstGeom prst="line">
            <a:avLst/>
          </a:prstGeom>
          <a:ln w="571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81155" y="0"/>
            <a:ext cx="10494015" cy="10494015"/>
          </a:xfrm>
          <a:custGeom>
            <a:avLst/>
            <a:gdLst/>
            <a:ahLst/>
            <a:cxnLst/>
            <a:rect l="l" t="t" r="r" b="b"/>
            <a:pathLst>
              <a:path w="10494015" h="10494015">
                <a:moveTo>
                  <a:pt x="0" y="0"/>
                </a:moveTo>
                <a:lnTo>
                  <a:pt x="10494015" y="0"/>
                </a:lnTo>
                <a:lnTo>
                  <a:pt x="10494015" y="10494015"/>
                </a:lnTo>
                <a:lnTo>
                  <a:pt x="0" y="10494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3" name="Freeform 3"/>
          <p:cNvSpPr/>
          <p:nvPr/>
        </p:nvSpPr>
        <p:spPr>
          <a:xfrm>
            <a:off x="9212860" y="0"/>
            <a:ext cx="10356295" cy="10494015"/>
          </a:xfrm>
          <a:custGeom>
            <a:avLst/>
            <a:gdLst/>
            <a:ahLst/>
            <a:cxnLst/>
            <a:rect l="l" t="t" r="r" b="b"/>
            <a:pathLst>
              <a:path w="10356295" h="10494015">
                <a:moveTo>
                  <a:pt x="0" y="0"/>
                </a:moveTo>
                <a:lnTo>
                  <a:pt x="10356295" y="0"/>
                </a:lnTo>
                <a:lnTo>
                  <a:pt x="10356295" y="10494015"/>
                </a:lnTo>
                <a:lnTo>
                  <a:pt x="0" y="104940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2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4" name="AutoShape 4"/>
          <p:cNvSpPr/>
          <p:nvPr/>
        </p:nvSpPr>
        <p:spPr>
          <a:xfrm>
            <a:off x="-252470" y="2539047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" name="AutoShape 5"/>
          <p:cNvSpPr/>
          <p:nvPr/>
        </p:nvSpPr>
        <p:spPr>
          <a:xfrm>
            <a:off x="-126228" y="2184131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6" name="AutoShape 6"/>
          <p:cNvSpPr/>
          <p:nvPr/>
        </p:nvSpPr>
        <p:spPr>
          <a:xfrm>
            <a:off x="-252460" y="9842882"/>
            <a:ext cx="18540455" cy="9525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7" name="Freeform 7"/>
          <p:cNvSpPr/>
          <p:nvPr/>
        </p:nvSpPr>
        <p:spPr>
          <a:xfrm>
            <a:off x="15115578" y="98263"/>
            <a:ext cx="3084170" cy="759114"/>
          </a:xfrm>
          <a:custGeom>
            <a:avLst/>
            <a:gdLst/>
            <a:ahLst/>
            <a:cxnLst/>
            <a:rect l="l" t="t" r="r" b="b"/>
            <a:pathLst>
              <a:path w="3084170" h="759114">
                <a:moveTo>
                  <a:pt x="0" y="0"/>
                </a:moveTo>
                <a:lnTo>
                  <a:pt x="3084170" y="0"/>
                </a:lnTo>
                <a:lnTo>
                  <a:pt x="3084170" y="759113"/>
                </a:lnTo>
                <a:lnTo>
                  <a:pt x="0" y="7591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grpSp>
        <p:nvGrpSpPr>
          <p:cNvPr id="8" name="Group 8"/>
          <p:cNvGrpSpPr/>
          <p:nvPr/>
        </p:nvGrpSpPr>
        <p:grpSpPr>
          <a:xfrm>
            <a:off x="18173" y="477820"/>
            <a:ext cx="7237107" cy="384319"/>
            <a:chOff x="0" y="0"/>
            <a:chExt cx="9649476" cy="512426"/>
          </a:xfrm>
        </p:grpSpPr>
        <p:sp>
          <p:nvSpPr>
            <p:cNvPr id="9" name="AutoShape 9"/>
            <p:cNvSpPr/>
            <p:nvPr/>
          </p:nvSpPr>
          <p:spPr>
            <a:xfrm>
              <a:off x="31" y="480676"/>
              <a:ext cx="5250485" cy="25400"/>
            </a:xfrm>
            <a:prstGeom prst="line">
              <a:avLst/>
            </a:prstGeom>
            <a:ln w="12700" cap="flat">
              <a:gradFill>
                <a:gsLst>
                  <a:gs pos="0">
                    <a:srgbClr val="A6A6A6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0"/>
              </a:gra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60691" y="-47625"/>
              <a:ext cx="9588785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939"/>
                </a:lnSpc>
                <a:spcBef>
                  <a:spcPct val="0"/>
                </a:spcBef>
              </a:pPr>
              <a:r>
                <a:rPr lang="en-US" sz="209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PROYECTO “CHANGE-IT”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5236918" y="1056816"/>
            <a:ext cx="7814164" cy="1016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721"/>
              </a:lnSpc>
            </a:pPr>
            <a:r>
              <a:rPr lang="en-US" sz="7354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CRONOGRAMA</a:t>
            </a:r>
          </a:p>
        </p:txBody>
      </p:sp>
      <p:sp>
        <p:nvSpPr>
          <p:cNvPr id="12" name="AutoShape 12"/>
          <p:cNvSpPr/>
          <p:nvPr/>
        </p:nvSpPr>
        <p:spPr>
          <a:xfrm>
            <a:off x="2329141" y="7962615"/>
            <a:ext cx="12636548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grpSp>
        <p:nvGrpSpPr>
          <p:cNvPr id="13" name="Group 13"/>
          <p:cNvGrpSpPr/>
          <p:nvPr/>
        </p:nvGrpSpPr>
        <p:grpSpPr>
          <a:xfrm>
            <a:off x="2329141" y="4059635"/>
            <a:ext cx="12631480" cy="3917267"/>
            <a:chOff x="0" y="0"/>
            <a:chExt cx="16841973" cy="5223023"/>
          </a:xfrm>
        </p:grpSpPr>
        <p:sp>
          <p:nvSpPr>
            <p:cNvPr id="14" name="AutoShape 14"/>
            <p:cNvSpPr/>
            <p:nvPr/>
          </p:nvSpPr>
          <p:spPr>
            <a:xfrm>
              <a:off x="4018363" y="2015853"/>
              <a:ext cx="2693012" cy="0"/>
            </a:xfrm>
            <a:prstGeom prst="line">
              <a:avLst/>
            </a:prstGeom>
            <a:ln w="40549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 dirty="0"/>
            </a:p>
          </p:txBody>
        </p:sp>
        <p:sp>
          <p:nvSpPr>
            <p:cNvPr id="15" name="AutoShape 15"/>
            <p:cNvSpPr/>
            <p:nvPr/>
          </p:nvSpPr>
          <p:spPr>
            <a:xfrm flipV="1">
              <a:off x="7460880" y="2888436"/>
              <a:ext cx="1177544" cy="4356"/>
            </a:xfrm>
            <a:prstGeom prst="line">
              <a:avLst/>
            </a:prstGeom>
            <a:ln w="40549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6" name="AutoShape 16"/>
            <p:cNvSpPr/>
            <p:nvPr/>
          </p:nvSpPr>
          <p:spPr>
            <a:xfrm>
              <a:off x="9240889" y="3743884"/>
              <a:ext cx="7262389" cy="12729"/>
            </a:xfrm>
            <a:prstGeom prst="line">
              <a:avLst/>
            </a:prstGeom>
            <a:ln w="40549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7" name="AutoShape 17"/>
            <p:cNvSpPr/>
            <p:nvPr/>
          </p:nvSpPr>
          <p:spPr>
            <a:xfrm flipV="1">
              <a:off x="13666420" y="4746896"/>
              <a:ext cx="2836859" cy="17008"/>
            </a:xfrm>
            <a:prstGeom prst="line">
              <a:avLst/>
            </a:prstGeom>
            <a:ln w="40549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222494" y="1756601"/>
              <a:ext cx="2725565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ANÁLISIS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222494" y="2620746"/>
              <a:ext cx="2725565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DISEÑO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222494" y="3484891"/>
              <a:ext cx="2725565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CONSTRUCCIÓN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222494" y="4349035"/>
              <a:ext cx="2725565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PRUEBAS</a:t>
              </a:r>
            </a:p>
          </p:txBody>
        </p:sp>
        <p:sp>
          <p:nvSpPr>
            <p:cNvPr id="22" name="AutoShape 22"/>
            <p:cNvSpPr/>
            <p:nvPr/>
          </p:nvSpPr>
          <p:spPr>
            <a:xfrm flipV="1">
              <a:off x="94826" y="2427400"/>
              <a:ext cx="16747146" cy="0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3" name="AutoShape 23"/>
            <p:cNvSpPr/>
            <p:nvPr/>
          </p:nvSpPr>
          <p:spPr>
            <a:xfrm>
              <a:off x="77734" y="3291988"/>
              <a:ext cx="16764238" cy="0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4" name="AutoShape 24"/>
            <p:cNvSpPr/>
            <p:nvPr/>
          </p:nvSpPr>
          <p:spPr>
            <a:xfrm flipV="1">
              <a:off x="60642" y="4196682"/>
              <a:ext cx="16781331" cy="0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5" name="AutoShape 25"/>
            <p:cNvSpPr/>
            <p:nvPr/>
          </p:nvSpPr>
          <p:spPr>
            <a:xfrm>
              <a:off x="0" y="1549308"/>
              <a:ext cx="16841972" cy="0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6" name="AutoShape 26"/>
            <p:cNvSpPr/>
            <p:nvPr/>
          </p:nvSpPr>
          <p:spPr>
            <a:xfrm flipH="1" flipV="1">
              <a:off x="3655364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7" name="AutoShape 27"/>
            <p:cNvSpPr/>
            <p:nvPr/>
          </p:nvSpPr>
          <p:spPr>
            <a:xfrm flipH="1" flipV="1">
              <a:off x="4536414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8" name="AutoShape 28"/>
            <p:cNvSpPr/>
            <p:nvPr/>
          </p:nvSpPr>
          <p:spPr>
            <a:xfrm flipH="1" flipV="1">
              <a:off x="5414976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29" name="AutoShape 29"/>
            <p:cNvSpPr/>
            <p:nvPr/>
          </p:nvSpPr>
          <p:spPr>
            <a:xfrm flipH="1" flipV="1">
              <a:off x="6293539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0" name="AutoShape 30"/>
            <p:cNvSpPr/>
            <p:nvPr/>
          </p:nvSpPr>
          <p:spPr>
            <a:xfrm flipH="1" flipV="1">
              <a:off x="7172100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1" name="AutoShape 31"/>
            <p:cNvSpPr/>
            <p:nvPr/>
          </p:nvSpPr>
          <p:spPr>
            <a:xfrm flipH="1" flipV="1">
              <a:off x="8047202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2" name="AutoShape 32"/>
            <p:cNvSpPr/>
            <p:nvPr/>
          </p:nvSpPr>
          <p:spPr>
            <a:xfrm flipH="1" flipV="1">
              <a:off x="8932069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3" name="AutoShape 33"/>
            <p:cNvSpPr/>
            <p:nvPr/>
          </p:nvSpPr>
          <p:spPr>
            <a:xfrm flipH="1" flipV="1">
              <a:off x="9810631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4" name="AutoShape 34"/>
            <p:cNvSpPr/>
            <p:nvPr/>
          </p:nvSpPr>
          <p:spPr>
            <a:xfrm flipH="1" flipV="1">
              <a:off x="10689193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5" name="AutoShape 35"/>
            <p:cNvSpPr/>
            <p:nvPr/>
          </p:nvSpPr>
          <p:spPr>
            <a:xfrm flipH="1" flipV="1">
              <a:off x="11570230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6" name="AutoShape 36"/>
            <p:cNvSpPr/>
            <p:nvPr/>
          </p:nvSpPr>
          <p:spPr>
            <a:xfrm flipH="1" flipV="1">
              <a:off x="12449162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7" name="AutoShape 37"/>
            <p:cNvSpPr/>
            <p:nvPr/>
          </p:nvSpPr>
          <p:spPr>
            <a:xfrm flipH="1" flipV="1">
              <a:off x="13327724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8" name="AutoShape 38"/>
            <p:cNvSpPr/>
            <p:nvPr/>
          </p:nvSpPr>
          <p:spPr>
            <a:xfrm flipV="1">
              <a:off x="14206286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39" name="AutoShape 39"/>
            <p:cNvSpPr/>
            <p:nvPr/>
          </p:nvSpPr>
          <p:spPr>
            <a:xfrm flipH="1" flipV="1">
              <a:off x="15084848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0" name="AutoShape 40"/>
            <p:cNvSpPr/>
            <p:nvPr/>
          </p:nvSpPr>
          <p:spPr>
            <a:xfrm flipH="1" flipV="1">
              <a:off x="15963410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1" name="AutoShape 41"/>
            <p:cNvSpPr/>
            <p:nvPr/>
          </p:nvSpPr>
          <p:spPr>
            <a:xfrm flipH="1" flipV="1">
              <a:off x="16841972" y="0"/>
              <a:ext cx="0" cy="5223023"/>
            </a:xfrm>
            <a:prstGeom prst="line">
              <a:avLst/>
            </a:prstGeom>
            <a:ln w="13516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s-CL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222494" y="694370"/>
              <a:ext cx="2725565" cy="3641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270"/>
                </a:lnSpc>
                <a:spcBef>
                  <a:spcPct val="0"/>
                </a:spcBef>
              </a:pPr>
              <a:r>
                <a:rPr lang="en-US" sz="16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SEMANAS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3742236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1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4624270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2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5502832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3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6381395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4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7259957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5</a:t>
              </a:r>
            </a:p>
          </p:txBody>
        </p:sp>
        <p:sp>
          <p:nvSpPr>
            <p:cNvPr id="48" name="TextBox 48"/>
            <p:cNvSpPr txBox="1"/>
            <p:nvPr/>
          </p:nvSpPr>
          <p:spPr>
            <a:xfrm>
              <a:off x="8135058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6</a:t>
              </a:r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9019925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7</a:t>
              </a:r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9898487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8</a:t>
              </a:r>
            </a:p>
          </p:txBody>
        </p:sp>
        <p:sp>
          <p:nvSpPr>
            <p:cNvPr id="51" name="TextBox 51"/>
            <p:cNvSpPr txBox="1"/>
            <p:nvPr/>
          </p:nvSpPr>
          <p:spPr>
            <a:xfrm>
              <a:off x="10777049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9</a:t>
              </a: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11659083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10</a:t>
              </a:r>
            </a:p>
          </p:txBody>
        </p:sp>
        <p:sp>
          <p:nvSpPr>
            <p:cNvPr id="53" name="TextBox 53"/>
            <p:cNvSpPr txBox="1"/>
            <p:nvPr/>
          </p:nvSpPr>
          <p:spPr>
            <a:xfrm>
              <a:off x="12537646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11</a:t>
              </a:r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13416208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12</a:t>
              </a:r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14294770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13</a:t>
              </a:r>
            </a:p>
          </p:txBody>
        </p:sp>
        <p:sp>
          <p:nvSpPr>
            <p:cNvPr id="56" name="TextBox 56"/>
            <p:cNvSpPr txBox="1"/>
            <p:nvPr/>
          </p:nvSpPr>
          <p:spPr>
            <a:xfrm>
              <a:off x="15169871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14</a:t>
              </a:r>
            </a:p>
          </p:txBody>
        </p:sp>
        <p:sp>
          <p:nvSpPr>
            <p:cNvPr id="57" name="TextBox 57"/>
            <p:cNvSpPr txBox="1"/>
            <p:nvPr/>
          </p:nvSpPr>
          <p:spPr>
            <a:xfrm>
              <a:off x="16054738" y="770844"/>
              <a:ext cx="707306" cy="461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30"/>
                </a:lnSpc>
                <a:spcBef>
                  <a:spcPct val="0"/>
                </a:spcBef>
              </a:pPr>
              <a:r>
                <a:rPr lang="en-US" sz="2022" b="1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15</a:t>
              </a:r>
            </a:p>
          </p:txBody>
        </p:sp>
      </p:grpSp>
      <p:sp>
        <p:nvSpPr>
          <p:cNvPr id="58" name="AutoShape 58"/>
          <p:cNvSpPr/>
          <p:nvPr/>
        </p:nvSpPr>
        <p:spPr>
          <a:xfrm>
            <a:off x="2329141" y="4045348"/>
            <a:ext cx="12636550" cy="4762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59" name="AutoShape 59"/>
          <p:cNvSpPr/>
          <p:nvPr/>
        </p:nvSpPr>
        <p:spPr>
          <a:xfrm>
            <a:off x="2329141" y="4045348"/>
            <a:ext cx="0" cy="3917267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475</Words>
  <Application>Microsoft Office PowerPoint</Application>
  <PresentationFormat>Personalizado</PresentationFormat>
  <Paragraphs>118</Paragraphs>
  <Slides>22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8" baseType="lpstr">
      <vt:lpstr>Roboto</vt:lpstr>
      <vt:lpstr>Calibri</vt:lpstr>
      <vt:lpstr>Telegraf Bold</vt:lpstr>
      <vt:lpstr>Roboto Bold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CHANGE-IT</dc:title>
  <cp:lastModifiedBy>Estefano Contreras</cp:lastModifiedBy>
  <cp:revision>2</cp:revision>
  <dcterms:created xsi:type="dcterms:W3CDTF">2006-08-16T00:00:00Z</dcterms:created>
  <dcterms:modified xsi:type="dcterms:W3CDTF">2025-06-16T20:02:54Z</dcterms:modified>
  <dc:identifier>DAGp4xKiF4U</dc:identifier>
</cp:coreProperties>
</file>

<file path=docProps/thumbnail.jpeg>
</file>